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83" r:id="rId4"/>
    <p:sldId id="280" r:id="rId5"/>
    <p:sldId id="260" r:id="rId6"/>
    <p:sldId id="268" r:id="rId7"/>
    <p:sldId id="282" r:id="rId8"/>
    <p:sldId id="261" r:id="rId9"/>
    <p:sldId id="277" r:id="rId10"/>
    <p:sldId id="278" r:id="rId11"/>
    <p:sldId id="262" r:id="rId12"/>
    <p:sldId id="263" r:id="rId13"/>
    <p:sldId id="273" r:id="rId14"/>
  </p:sldIdLst>
  <p:sldSz cx="9906000" cy="6858000" type="A4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96FF"/>
    <a:srgbClr val="6875F4"/>
    <a:srgbClr val="384AF0"/>
    <a:srgbClr val="7B8CDF"/>
    <a:srgbClr val="D7D7D7"/>
    <a:srgbClr val="D6EAEE"/>
    <a:srgbClr val="9DCC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918373-798E-4C13-8534-5893928E899B}" v="1522" dt="2025-05-15T03:38:09.6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811" y="5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bhu Asish Panda" userId="22597e5222773c0b" providerId="Windows Live" clId="Web-{FDCD9764-260E-06CF-0D90-C817E3D6790D}"/>
    <pc:docChg chg="modSld sldOrd">
      <pc:chgData name="Bibhu Asish Panda" userId="22597e5222773c0b" providerId="Windows Live" clId="Web-{FDCD9764-260E-06CF-0D90-C817E3D6790D}" dt="2025-05-09T07:01:31.110" v="9"/>
      <pc:docMkLst>
        <pc:docMk/>
      </pc:docMkLst>
      <pc:sldChg chg="ord">
        <pc:chgData name="Bibhu Asish Panda" userId="22597e5222773c0b" providerId="Windows Live" clId="Web-{FDCD9764-260E-06CF-0D90-C817E3D6790D}" dt="2025-05-09T07:01:31.110" v="9"/>
        <pc:sldMkLst>
          <pc:docMk/>
          <pc:sldMk cId="0" sldId="262"/>
        </pc:sldMkLst>
      </pc:sldChg>
      <pc:sldChg chg="addSp delSp modSp addAnim">
        <pc:chgData name="Bibhu Asish Panda" userId="22597e5222773c0b" providerId="Windows Live" clId="Web-{FDCD9764-260E-06CF-0D90-C817E3D6790D}" dt="2025-05-09T06:59:25.651" v="8" actId="14100"/>
        <pc:sldMkLst>
          <pc:docMk/>
          <pc:sldMk cId="898907969" sldId="278"/>
        </pc:sldMkLst>
        <pc:picChg chg="add mod">
          <ac:chgData name="Bibhu Asish Panda" userId="22597e5222773c0b" providerId="Windows Live" clId="Web-{FDCD9764-260E-06CF-0D90-C817E3D6790D}" dt="2025-05-09T06:59:25.651" v="8" actId="14100"/>
          <ac:picMkLst>
            <pc:docMk/>
            <pc:sldMk cId="898907969" sldId="278"/>
            <ac:picMk id="2" creationId="{F444C06C-CF2C-1801-3A46-D703F829EFD5}"/>
          </ac:picMkLst>
        </pc:picChg>
      </pc:sldChg>
    </pc:docChg>
  </pc:docChgLst>
  <pc:docChgLst>
    <pc:chgData name="Bibhu Asish Panda" userId="22597e5222773c0b" providerId="Windows Live" clId="Web-{E3CE8F15-7EB8-07F8-27FA-2B988549F5B0}"/>
    <pc:docChg chg="modSld">
      <pc:chgData name="Bibhu Asish Panda" userId="22597e5222773c0b" providerId="Windows Live" clId="Web-{E3CE8F15-7EB8-07F8-27FA-2B988549F5B0}" dt="2025-05-08T16:28:27.464" v="16" actId="20577"/>
      <pc:docMkLst>
        <pc:docMk/>
      </pc:docMkLst>
      <pc:sldChg chg="modSp">
        <pc:chgData name="Bibhu Asish Panda" userId="22597e5222773c0b" providerId="Windows Live" clId="Web-{E3CE8F15-7EB8-07F8-27FA-2B988549F5B0}" dt="2025-05-08T16:28:27.464" v="16" actId="20577"/>
        <pc:sldMkLst>
          <pc:docMk/>
          <pc:sldMk cId="0" sldId="261"/>
        </pc:sldMkLst>
        <pc:spChg chg="mod">
          <ac:chgData name="Bibhu Asish Panda" userId="22597e5222773c0b" providerId="Windows Live" clId="Web-{E3CE8F15-7EB8-07F8-27FA-2B988549F5B0}" dt="2025-05-08T16:28:27.464" v="16" actId="20577"/>
          <ac:spMkLst>
            <pc:docMk/>
            <pc:sldMk cId="0" sldId="261"/>
            <ac:spMk id="5" creationId="{25F300A3-6F66-4C98-04BF-1D3C2DBCC0AB}"/>
          </ac:spMkLst>
        </pc:spChg>
      </pc:sldChg>
    </pc:docChg>
  </pc:docChgLst>
  <pc:docChgLst>
    <pc:chgData name="Bibhu Asish Panda" userId="22597e5222773c0b" providerId="LiveId" clId="{8F918373-798E-4C13-8534-5893928E899B}"/>
    <pc:docChg chg="undo redo custSel addSld delSld modSld sldOrd">
      <pc:chgData name="Bibhu Asish Panda" userId="22597e5222773c0b" providerId="LiveId" clId="{8F918373-798E-4C13-8534-5893928E899B}" dt="2025-05-15T03:40:01.909" v="1767" actId="113"/>
      <pc:docMkLst>
        <pc:docMk/>
      </pc:docMkLst>
      <pc:sldChg chg="modSp">
        <pc:chgData name="Bibhu Asish Panda" userId="22597e5222773c0b" providerId="LiveId" clId="{8F918373-798E-4C13-8534-5893928E899B}" dt="2025-05-08T16:48:19.992" v="1598" actId="1076"/>
        <pc:sldMkLst>
          <pc:docMk/>
          <pc:sldMk cId="0" sldId="260"/>
        </pc:sldMkLst>
        <pc:spChg chg="mod">
          <ac:chgData name="Bibhu Asish Panda" userId="22597e5222773c0b" providerId="LiveId" clId="{8F918373-798E-4C13-8534-5893928E899B}" dt="2025-05-08T16:48:19.992" v="1598" actId="1076"/>
          <ac:spMkLst>
            <pc:docMk/>
            <pc:sldMk cId="0" sldId="260"/>
            <ac:spMk id="5" creationId="{68279418-9B14-906B-E59A-47F7D1C1AA3E}"/>
          </ac:spMkLst>
        </pc:spChg>
      </pc:sldChg>
      <pc:sldChg chg="addSp delSp modSp mod">
        <pc:chgData name="Bibhu Asish Panda" userId="22597e5222773c0b" providerId="LiveId" clId="{8F918373-798E-4C13-8534-5893928E899B}" dt="2025-05-15T03:40:01.909" v="1767" actId="113"/>
        <pc:sldMkLst>
          <pc:docMk/>
          <pc:sldMk cId="0" sldId="261"/>
        </pc:sldMkLst>
        <pc:spChg chg="add mod">
          <ac:chgData name="Bibhu Asish Panda" userId="22597e5222773c0b" providerId="LiveId" clId="{8F918373-798E-4C13-8534-5893928E899B}" dt="2025-05-15T03:40:01.909" v="1767" actId="113"/>
          <ac:spMkLst>
            <pc:docMk/>
            <pc:sldMk cId="0" sldId="261"/>
            <ac:spMk id="2" creationId="{8BAF27F4-C1AE-989D-3CF1-8CC4A04D4D45}"/>
          </ac:spMkLst>
        </pc:spChg>
        <pc:spChg chg="mod">
          <ac:chgData name="Bibhu Asish Panda" userId="22597e5222773c0b" providerId="LiveId" clId="{8F918373-798E-4C13-8534-5893928E899B}" dt="2025-05-15T03:38:09.642" v="1766" actId="1076"/>
          <ac:spMkLst>
            <pc:docMk/>
            <pc:sldMk cId="0" sldId="261"/>
            <ac:spMk id="5" creationId="{25F300A3-6F66-4C98-04BF-1D3C2DBCC0AB}"/>
          </ac:spMkLst>
        </pc:spChg>
        <pc:spChg chg="mod">
          <ac:chgData name="Bibhu Asish Panda" userId="22597e5222773c0b" providerId="LiveId" clId="{8F918373-798E-4C13-8534-5893928E899B}" dt="2025-05-08T16:38:46.021" v="1509" actId="14100"/>
          <ac:spMkLst>
            <pc:docMk/>
            <pc:sldMk cId="0" sldId="261"/>
            <ac:spMk id="7172" creationId="{B4BF0B78-4D61-A43A-B25E-9B4080E524D1}"/>
          </ac:spMkLst>
        </pc:spChg>
        <pc:cxnChg chg="add mod">
          <ac:chgData name="Bibhu Asish Panda" userId="22597e5222773c0b" providerId="LiveId" clId="{8F918373-798E-4C13-8534-5893928E899B}" dt="2025-05-08T16:41:22.701" v="1576" actId="208"/>
          <ac:cxnSpMkLst>
            <pc:docMk/>
            <pc:sldMk cId="0" sldId="261"/>
            <ac:cxnSpMk id="8" creationId="{EC8CE28F-B6C9-3B0D-3175-40EB06778F23}"/>
          </ac:cxnSpMkLst>
        </pc:cxnChg>
      </pc:sldChg>
      <pc:sldChg chg="modSp mod">
        <pc:chgData name="Bibhu Asish Panda" userId="22597e5222773c0b" providerId="LiveId" clId="{8F918373-798E-4C13-8534-5893928E899B}" dt="2025-05-09T07:48:58.660" v="1612" actId="12"/>
        <pc:sldMkLst>
          <pc:docMk/>
          <pc:sldMk cId="0" sldId="262"/>
        </pc:sldMkLst>
        <pc:spChg chg="mod">
          <ac:chgData name="Bibhu Asish Panda" userId="22597e5222773c0b" providerId="LiveId" clId="{8F918373-798E-4C13-8534-5893928E899B}" dt="2025-05-09T07:48:58.660" v="1612" actId="12"/>
          <ac:spMkLst>
            <pc:docMk/>
            <pc:sldMk cId="0" sldId="262"/>
            <ac:spMk id="5" creationId="{393D800A-A622-749B-ABD6-CB3F9F300945}"/>
          </ac:spMkLst>
        </pc:spChg>
      </pc:sldChg>
      <pc:sldChg chg="modSp mod">
        <pc:chgData name="Bibhu Asish Panda" userId="22597e5222773c0b" providerId="LiveId" clId="{8F918373-798E-4C13-8534-5893928E899B}" dt="2025-05-09T07:47:45.407" v="1609" actId="14100"/>
        <pc:sldMkLst>
          <pc:docMk/>
          <pc:sldMk cId="0" sldId="263"/>
        </pc:sldMkLst>
        <pc:spChg chg="mod">
          <ac:chgData name="Bibhu Asish Panda" userId="22597e5222773c0b" providerId="LiveId" clId="{8F918373-798E-4C13-8534-5893928E899B}" dt="2025-05-09T07:47:45.407" v="1609" actId="14100"/>
          <ac:spMkLst>
            <pc:docMk/>
            <pc:sldMk cId="0" sldId="263"/>
            <ac:spMk id="5" creationId="{1620C890-B577-04EA-4637-6D0776477317}"/>
          </ac:spMkLst>
        </pc:spChg>
      </pc:sldChg>
      <pc:sldChg chg="modSp">
        <pc:chgData name="Bibhu Asish Panda" userId="22597e5222773c0b" providerId="LiveId" clId="{8F918373-798E-4C13-8534-5893928E899B}" dt="2025-05-08T16:48:43.612" v="1601" actId="1076"/>
        <pc:sldMkLst>
          <pc:docMk/>
          <pc:sldMk cId="874515698" sldId="268"/>
        </pc:sldMkLst>
        <pc:spChg chg="mod">
          <ac:chgData name="Bibhu Asish Panda" userId="22597e5222773c0b" providerId="LiveId" clId="{8F918373-798E-4C13-8534-5893928E899B}" dt="2025-05-08T16:48:43.612" v="1601" actId="1076"/>
          <ac:spMkLst>
            <pc:docMk/>
            <pc:sldMk cId="874515698" sldId="268"/>
            <ac:spMk id="5" creationId="{3BF14328-1F47-11C7-ABA1-D780891A5FAA}"/>
          </ac:spMkLst>
        </pc:spChg>
      </pc:sldChg>
      <pc:sldChg chg="delSp modSp del mod">
        <pc:chgData name="Bibhu Asish Panda" userId="22597e5222773c0b" providerId="LiveId" clId="{8F918373-798E-4C13-8534-5893928E899B}" dt="2025-05-08T16:31:17.875" v="1343" actId="47"/>
        <pc:sldMkLst>
          <pc:docMk/>
          <pc:sldMk cId="3761150448" sldId="270"/>
        </pc:sldMkLst>
      </pc:sldChg>
      <pc:sldChg chg="addSp modSp add mod ord">
        <pc:chgData name="Bibhu Asish Panda" userId="22597e5222773c0b" providerId="LiveId" clId="{8F918373-798E-4C13-8534-5893928E899B}" dt="2025-05-08T16:45:21.315" v="1580" actId="20577"/>
        <pc:sldMkLst>
          <pc:docMk/>
          <pc:sldMk cId="2412613252" sldId="277"/>
        </pc:sldMkLst>
        <pc:spChg chg="add mod">
          <ac:chgData name="Bibhu Asish Panda" userId="22597e5222773c0b" providerId="LiveId" clId="{8F918373-798E-4C13-8534-5893928E899B}" dt="2025-05-08T16:45:21.315" v="1580" actId="20577"/>
          <ac:spMkLst>
            <pc:docMk/>
            <pc:sldMk cId="2412613252" sldId="277"/>
            <ac:spMk id="2" creationId="{660C1093-FB2D-B408-66B6-C698AACC3182}"/>
          </ac:spMkLst>
        </pc:spChg>
      </pc:sldChg>
      <pc:sldChg chg="modSp mod">
        <pc:chgData name="Bibhu Asish Panda" userId="22597e5222773c0b" providerId="LiveId" clId="{8F918373-798E-4C13-8534-5893928E899B}" dt="2025-05-08T05:38:35.641" v="36" actId="14100"/>
        <pc:sldMkLst>
          <pc:docMk/>
          <pc:sldMk cId="3613679599" sldId="279"/>
        </pc:sldMkLst>
      </pc:sldChg>
      <pc:sldChg chg="modSp mod">
        <pc:chgData name="Bibhu Asish Panda" userId="22597e5222773c0b" providerId="LiveId" clId="{8F918373-798E-4C13-8534-5893928E899B}" dt="2025-05-09T07:48:38.882" v="1611" actId="12"/>
        <pc:sldMkLst>
          <pc:docMk/>
          <pc:sldMk cId="3095806869" sldId="280"/>
        </pc:sldMkLst>
        <pc:spChg chg="mod">
          <ac:chgData name="Bibhu Asish Panda" userId="22597e5222773c0b" providerId="LiveId" clId="{8F918373-798E-4C13-8534-5893928E899B}" dt="2025-05-09T07:48:38.882" v="1611" actId="12"/>
          <ac:spMkLst>
            <pc:docMk/>
            <pc:sldMk cId="3095806869" sldId="280"/>
            <ac:spMk id="5" creationId="{271FE727-DDA5-020B-93C4-5CB5BB545136}"/>
          </ac:spMkLst>
        </pc:spChg>
      </pc:sldChg>
      <pc:sldChg chg="modSp">
        <pc:chgData name="Bibhu Asish Panda" userId="22597e5222773c0b" providerId="LiveId" clId="{8F918373-798E-4C13-8534-5893928E899B}" dt="2025-05-08T16:48:54.138" v="1602" actId="1076"/>
        <pc:sldMkLst>
          <pc:docMk/>
          <pc:sldMk cId="3964636778" sldId="282"/>
        </pc:sldMkLst>
        <pc:spChg chg="mod">
          <ac:chgData name="Bibhu Asish Panda" userId="22597e5222773c0b" providerId="LiveId" clId="{8F918373-798E-4C13-8534-5893928E899B}" dt="2025-05-08T16:48:54.138" v="1602" actId="1076"/>
          <ac:spMkLst>
            <pc:docMk/>
            <pc:sldMk cId="3964636778" sldId="282"/>
            <ac:spMk id="5" creationId="{046EC1FE-A37E-5790-6DDF-4EAAEAD4B597}"/>
          </ac:spMkLst>
        </pc:spChg>
      </pc:sldChg>
      <pc:sldChg chg="addSp delSp modSp mod delAnim">
        <pc:chgData name="Bibhu Asish Panda" userId="22597e5222773c0b" providerId="LiveId" clId="{8F918373-798E-4C13-8534-5893928E899B}" dt="2025-05-09T07:48:21.039" v="1610" actId="12"/>
        <pc:sldMkLst>
          <pc:docMk/>
          <pc:sldMk cId="95729494" sldId="283"/>
        </pc:sldMkLst>
        <pc:spChg chg="mod">
          <ac:chgData name="Bibhu Asish Panda" userId="22597e5222773c0b" providerId="LiveId" clId="{8F918373-798E-4C13-8534-5893928E899B}" dt="2025-05-09T07:48:21.039" v="1610" actId="12"/>
          <ac:spMkLst>
            <pc:docMk/>
            <pc:sldMk cId="95729494" sldId="283"/>
            <ac:spMk id="5" creationId="{49D39754-7899-AC31-6072-DD10924D3324}"/>
          </ac:spMkLst>
        </pc:spChg>
        <pc:picChg chg="add mod modCrop">
          <ac:chgData name="Bibhu Asish Panda" userId="22597e5222773c0b" providerId="LiveId" clId="{8F918373-798E-4C13-8534-5893928E899B}" dt="2025-05-08T05:36:48.669" v="30" actId="732"/>
          <ac:picMkLst>
            <pc:docMk/>
            <pc:sldMk cId="95729494" sldId="283"/>
            <ac:picMk id="2" creationId="{1753E6A2-9FDA-2866-8BC1-C4673F33A6DE}"/>
          </ac:picMkLst>
        </pc:picChg>
      </pc:sldChg>
    </pc:docChg>
  </pc:docChgLst>
  <pc:docChgLst>
    <pc:chgData name="Bibhu Asish Panda" userId="22597e5222773c0b" providerId="Windows Live" clId="Web-{E7D92D66-0889-5EAF-C650-E71D742CA66F}"/>
    <pc:docChg chg="addSld delSld modSld">
      <pc:chgData name="Bibhu Asish Panda" userId="22597e5222773c0b" providerId="Windows Live" clId="Web-{E7D92D66-0889-5EAF-C650-E71D742CA66F}" dt="2025-05-08T11:55:10.547" v="332" actId="20577"/>
      <pc:docMkLst>
        <pc:docMk/>
      </pc:docMkLst>
      <pc:sldChg chg="modSp">
        <pc:chgData name="Bibhu Asish Panda" userId="22597e5222773c0b" providerId="Windows Live" clId="Web-{E7D92D66-0889-5EAF-C650-E71D742CA66F}" dt="2025-05-08T04:34:49.647" v="15" actId="1076"/>
        <pc:sldMkLst>
          <pc:docMk/>
          <pc:sldMk cId="0" sldId="257"/>
        </pc:sldMkLst>
        <pc:spChg chg="mod">
          <ac:chgData name="Bibhu Asish Panda" userId="22597e5222773c0b" providerId="Windows Live" clId="Web-{E7D92D66-0889-5EAF-C650-E71D742CA66F}" dt="2025-05-08T04:34:44.897" v="14" actId="1076"/>
          <ac:spMkLst>
            <pc:docMk/>
            <pc:sldMk cId="0" sldId="257"/>
            <ac:spMk id="9" creationId="{A86BE469-18F4-2FC0-02C5-669287E36A85}"/>
          </ac:spMkLst>
        </pc:spChg>
        <pc:spChg chg="mod">
          <ac:chgData name="Bibhu Asish Panda" userId="22597e5222773c0b" providerId="Windows Live" clId="Web-{E7D92D66-0889-5EAF-C650-E71D742CA66F}" dt="2025-05-08T04:34:49.647" v="15" actId="1076"/>
          <ac:spMkLst>
            <pc:docMk/>
            <pc:sldMk cId="0" sldId="257"/>
            <ac:spMk id="3075" creationId="{BC9DF296-5FDC-AC75-8ED8-B672DEA899DA}"/>
          </ac:spMkLst>
        </pc:spChg>
      </pc:sldChg>
      <pc:sldChg chg="del">
        <pc:chgData name="Bibhu Asish Panda" userId="22597e5222773c0b" providerId="Windows Live" clId="Web-{E7D92D66-0889-5EAF-C650-E71D742CA66F}" dt="2025-05-08T04:26:04.426" v="0"/>
        <pc:sldMkLst>
          <pc:docMk/>
          <pc:sldMk cId="0" sldId="259"/>
        </pc:sldMkLst>
      </pc:sldChg>
      <pc:sldChg chg="modSp">
        <pc:chgData name="Bibhu Asish Panda" userId="22597e5222773c0b" providerId="Windows Live" clId="Web-{E7D92D66-0889-5EAF-C650-E71D742CA66F}" dt="2025-05-08T07:23:46.702" v="169" actId="20577"/>
        <pc:sldMkLst>
          <pc:docMk/>
          <pc:sldMk cId="0" sldId="260"/>
        </pc:sldMkLst>
        <pc:spChg chg="mod">
          <ac:chgData name="Bibhu Asish Panda" userId="22597e5222773c0b" providerId="Windows Live" clId="Web-{E7D92D66-0889-5EAF-C650-E71D742CA66F}" dt="2025-05-08T07:23:46.702" v="169" actId="20577"/>
          <ac:spMkLst>
            <pc:docMk/>
            <pc:sldMk cId="0" sldId="260"/>
            <ac:spMk id="3" creationId="{51FDC0DF-AC0C-8678-A475-13D0AF7F6E1D}"/>
          </ac:spMkLst>
        </pc:spChg>
      </pc:sldChg>
      <pc:sldChg chg="modSp">
        <pc:chgData name="Bibhu Asish Panda" userId="22597e5222773c0b" providerId="Windows Live" clId="Web-{E7D92D66-0889-5EAF-C650-E71D742CA66F}" dt="2025-05-08T11:55:10.547" v="332" actId="20577"/>
        <pc:sldMkLst>
          <pc:docMk/>
          <pc:sldMk cId="0" sldId="261"/>
        </pc:sldMkLst>
        <pc:spChg chg="mod">
          <ac:chgData name="Bibhu Asish Panda" userId="22597e5222773c0b" providerId="Windows Live" clId="Web-{E7D92D66-0889-5EAF-C650-E71D742CA66F}" dt="2025-05-08T11:55:10.547" v="332" actId="20577"/>
          <ac:spMkLst>
            <pc:docMk/>
            <pc:sldMk cId="0" sldId="261"/>
            <ac:spMk id="2" creationId="{8BAF27F4-C1AE-989D-3CF1-8CC4A04D4D45}"/>
          </ac:spMkLst>
        </pc:spChg>
        <pc:spChg chg="mod">
          <ac:chgData name="Bibhu Asish Panda" userId="22597e5222773c0b" providerId="Windows Live" clId="Web-{E7D92D66-0889-5EAF-C650-E71D742CA66F}" dt="2025-05-08T07:24:10.937" v="175" actId="20577"/>
          <ac:spMkLst>
            <pc:docMk/>
            <pc:sldMk cId="0" sldId="261"/>
            <ac:spMk id="3" creationId="{E165A620-3D39-E84C-73E5-191A8681EA27}"/>
          </ac:spMkLst>
        </pc:spChg>
        <pc:spChg chg="mod">
          <ac:chgData name="Bibhu Asish Panda" userId="22597e5222773c0b" providerId="Windows Live" clId="Web-{E7D92D66-0889-5EAF-C650-E71D742CA66F}" dt="2025-05-08T10:23:09.414" v="324" actId="14100"/>
          <ac:spMkLst>
            <pc:docMk/>
            <pc:sldMk cId="0" sldId="261"/>
            <ac:spMk id="5" creationId="{25F300A3-6F66-4C98-04BF-1D3C2DBCC0AB}"/>
          </ac:spMkLst>
        </pc:spChg>
        <pc:spChg chg="mod">
          <ac:chgData name="Bibhu Asish Panda" userId="22597e5222773c0b" providerId="Windows Live" clId="Web-{E7D92D66-0889-5EAF-C650-E71D742CA66F}" dt="2025-05-08T07:23:24.827" v="167" actId="14100"/>
          <ac:spMkLst>
            <pc:docMk/>
            <pc:sldMk cId="0" sldId="261"/>
            <ac:spMk id="7172" creationId="{B4BF0B78-4D61-A43A-B25E-9B4080E524D1}"/>
          </ac:spMkLst>
        </pc:spChg>
      </pc:sldChg>
      <pc:sldChg chg="modSp">
        <pc:chgData name="Bibhu Asish Panda" userId="22597e5222773c0b" providerId="Windows Live" clId="Web-{E7D92D66-0889-5EAF-C650-E71D742CA66F}" dt="2025-05-08T07:24:25.922" v="180" actId="20577"/>
        <pc:sldMkLst>
          <pc:docMk/>
          <pc:sldMk cId="0" sldId="262"/>
        </pc:sldMkLst>
        <pc:spChg chg="mod">
          <ac:chgData name="Bibhu Asish Panda" userId="22597e5222773c0b" providerId="Windows Live" clId="Web-{E7D92D66-0889-5EAF-C650-E71D742CA66F}" dt="2025-05-08T07:24:25.922" v="180" actId="20577"/>
          <ac:spMkLst>
            <pc:docMk/>
            <pc:sldMk cId="0" sldId="262"/>
            <ac:spMk id="3" creationId="{5D7F6B96-1073-A7DB-D077-D0BB57B5999C}"/>
          </ac:spMkLst>
        </pc:spChg>
        <pc:spChg chg="mod">
          <ac:chgData name="Bibhu Asish Panda" userId="22597e5222773c0b" providerId="Windows Live" clId="Web-{E7D92D66-0889-5EAF-C650-E71D742CA66F}" dt="2025-05-08T07:22:00.763" v="135" actId="14100"/>
          <ac:spMkLst>
            <pc:docMk/>
            <pc:sldMk cId="0" sldId="262"/>
            <ac:spMk id="5" creationId="{393D800A-A622-749B-ABD6-CB3F9F300945}"/>
          </ac:spMkLst>
        </pc:spChg>
      </pc:sldChg>
      <pc:sldChg chg="modSp">
        <pc:chgData name="Bibhu Asish Panda" userId="22597e5222773c0b" providerId="Windows Live" clId="Web-{E7D92D66-0889-5EAF-C650-E71D742CA66F}" dt="2025-05-08T07:24:32.703" v="182" actId="20577"/>
        <pc:sldMkLst>
          <pc:docMk/>
          <pc:sldMk cId="0" sldId="263"/>
        </pc:sldMkLst>
        <pc:spChg chg="mod">
          <ac:chgData name="Bibhu Asish Panda" userId="22597e5222773c0b" providerId="Windows Live" clId="Web-{E7D92D66-0889-5EAF-C650-E71D742CA66F}" dt="2025-05-08T07:24:32.703" v="182" actId="20577"/>
          <ac:spMkLst>
            <pc:docMk/>
            <pc:sldMk cId="0" sldId="263"/>
            <ac:spMk id="3" creationId="{601E8BEA-9FF5-F02A-31A2-E72A09A35316}"/>
          </ac:spMkLst>
        </pc:spChg>
        <pc:spChg chg="mod">
          <ac:chgData name="Bibhu Asish Panda" userId="22597e5222773c0b" providerId="Windows Live" clId="Web-{E7D92D66-0889-5EAF-C650-E71D742CA66F}" dt="2025-05-08T07:21:25.388" v="129" actId="14100"/>
          <ac:spMkLst>
            <pc:docMk/>
            <pc:sldMk cId="0" sldId="263"/>
            <ac:spMk id="5" creationId="{1620C890-B577-04EA-4637-6D0776477317}"/>
          </ac:spMkLst>
        </pc:spChg>
      </pc:sldChg>
      <pc:sldChg chg="del">
        <pc:chgData name="Bibhu Asish Panda" userId="22597e5222773c0b" providerId="Windows Live" clId="Web-{E7D92D66-0889-5EAF-C650-E71D742CA66F}" dt="2025-05-08T04:30:55.967" v="3"/>
        <pc:sldMkLst>
          <pc:docMk/>
          <pc:sldMk cId="0" sldId="265"/>
        </pc:sldMkLst>
      </pc:sldChg>
      <pc:sldChg chg="del">
        <pc:chgData name="Bibhu Asish Panda" userId="22597e5222773c0b" providerId="Windows Live" clId="Web-{E7D92D66-0889-5EAF-C650-E71D742CA66F}" dt="2025-05-08T04:26:05.629" v="1"/>
        <pc:sldMkLst>
          <pc:docMk/>
          <pc:sldMk cId="4064176978" sldId="267"/>
        </pc:sldMkLst>
      </pc:sldChg>
      <pc:sldChg chg="modSp">
        <pc:chgData name="Bibhu Asish Panda" userId="22597e5222773c0b" providerId="Windows Live" clId="Web-{E7D92D66-0889-5EAF-C650-E71D742CA66F}" dt="2025-05-08T07:23:53.874" v="171" actId="20577"/>
        <pc:sldMkLst>
          <pc:docMk/>
          <pc:sldMk cId="874515698" sldId="268"/>
        </pc:sldMkLst>
        <pc:spChg chg="mod">
          <ac:chgData name="Bibhu Asish Panda" userId="22597e5222773c0b" providerId="Windows Live" clId="Web-{E7D92D66-0889-5EAF-C650-E71D742CA66F}" dt="2025-05-08T07:23:53.874" v="171" actId="20577"/>
          <ac:spMkLst>
            <pc:docMk/>
            <pc:sldMk cId="874515698" sldId="268"/>
            <ac:spMk id="3" creationId="{2FF18861-5AAE-415E-5932-9DF9BDDE61E2}"/>
          </ac:spMkLst>
        </pc:spChg>
      </pc:sldChg>
      <pc:sldChg chg="modSp">
        <pc:chgData name="Bibhu Asish Panda" userId="22597e5222773c0b" providerId="Windows Live" clId="Web-{E7D92D66-0889-5EAF-C650-E71D742CA66F}" dt="2025-05-08T07:24:18.031" v="177" actId="20577"/>
        <pc:sldMkLst>
          <pc:docMk/>
          <pc:sldMk cId="3761150448" sldId="270"/>
        </pc:sldMkLst>
      </pc:sldChg>
      <pc:sldChg chg="del">
        <pc:chgData name="Bibhu Asish Panda" userId="22597e5222773c0b" providerId="Windows Live" clId="Web-{E7D92D66-0889-5EAF-C650-E71D742CA66F}" dt="2025-05-08T07:20:32.903" v="122"/>
        <pc:sldMkLst>
          <pc:docMk/>
          <pc:sldMk cId="2412613252" sldId="277"/>
        </pc:sldMkLst>
      </pc:sldChg>
      <pc:sldChg chg="addSp delSp modSp del mod setBg delAnim">
        <pc:chgData name="Bibhu Asish Panda" userId="22597e5222773c0b" providerId="Windows Live" clId="Web-{E7D92D66-0889-5EAF-C650-E71D742CA66F}" dt="2025-05-08T07:19:24.230" v="118"/>
        <pc:sldMkLst>
          <pc:docMk/>
          <pc:sldMk cId="3613679599" sldId="279"/>
        </pc:sldMkLst>
      </pc:sldChg>
      <pc:sldChg chg="modSp">
        <pc:chgData name="Bibhu Asish Panda" userId="22597e5222773c0b" providerId="Windows Live" clId="Web-{E7D92D66-0889-5EAF-C650-E71D742CA66F}" dt="2025-05-08T04:26:16.833" v="2" actId="20577"/>
        <pc:sldMkLst>
          <pc:docMk/>
          <pc:sldMk cId="3095806869" sldId="280"/>
        </pc:sldMkLst>
        <pc:spChg chg="mod">
          <ac:chgData name="Bibhu Asish Panda" userId="22597e5222773c0b" providerId="Windows Live" clId="Web-{E7D92D66-0889-5EAF-C650-E71D742CA66F}" dt="2025-05-08T04:26:16.833" v="2" actId="20577"/>
          <ac:spMkLst>
            <pc:docMk/>
            <pc:sldMk cId="3095806869" sldId="280"/>
            <ac:spMk id="6" creationId="{F047923E-63DA-24A0-2BEA-FC1C1CF6A12D}"/>
          </ac:spMkLst>
        </pc:spChg>
      </pc:sldChg>
      <pc:sldChg chg="del">
        <pc:chgData name="Bibhu Asish Panda" userId="22597e5222773c0b" providerId="Windows Live" clId="Web-{E7D92D66-0889-5EAF-C650-E71D742CA66F}" dt="2025-05-08T07:20:30.747" v="121"/>
        <pc:sldMkLst>
          <pc:docMk/>
          <pc:sldMk cId="626323832" sldId="281"/>
        </pc:sldMkLst>
      </pc:sldChg>
      <pc:sldChg chg="modSp">
        <pc:chgData name="Bibhu Asish Panda" userId="22597e5222773c0b" providerId="Windows Live" clId="Web-{E7D92D66-0889-5EAF-C650-E71D742CA66F}" dt="2025-05-08T07:24:01.718" v="173" actId="20577"/>
        <pc:sldMkLst>
          <pc:docMk/>
          <pc:sldMk cId="3964636778" sldId="282"/>
        </pc:sldMkLst>
        <pc:spChg chg="mod">
          <ac:chgData name="Bibhu Asish Panda" userId="22597e5222773c0b" providerId="Windows Live" clId="Web-{E7D92D66-0889-5EAF-C650-E71D742CA66F}" dt="2025-05-08T07:24:01.718" v="173" actId="20577"/>
          <ac:spMkLst>
            <pc:docMk/>
            <pc:sldMk cId="3964636778" sldId="282"/>
            <ac:spMk id="3" creationId="{B4990393-6AD5-D55D-CF2F-358F0045D07E}"/>
          </ac:spMkLst>
        </pc:spChg>
      </pc:sldChg>
      <pc:sldChg chg="addSp delSp modSp add replId addAnim delAnim">
        <pc:chgData name="Bibhu Asish Panda" userId="22597e5222773c0b" providerId="Windows Live" clId="Web-{E7D92D66-0889-5EAF-C650-E71D742CA66F}" dt="2025-05-08T07:19:42.293" v="120"/>
        <pc:sldMkLst>
          <pc:docMk/>
          <pc:sldMk cId="95729494" sldId="283"/>
        </pc:sldMkLst>
        <pc:spChg chg="mod">
          <ac:chgData name="Bibhu Asish Panda" userId="22597e5222773c0b" providerId="Windows Live" clId="Web-{E7D92D66-0889-5EAF-C650-E71D742CA66F}" dt="2025-05-08T05:37:20.968" v="104" actId="14100"/>
          <ac:spMkLst>
            <pc:docMk/>
            <pc:sldMk cId="95729494" sldId="283"/>
            <ac:spMk id="5" creationId="{49D39754-7899-AC31-6072-DD10924D3324}"/>
          </ac:spMkLst>
        </pc:spChg>
        <pc:spChg chg="mod">
          <ac:chgData name="Bibhu Asish Panda" userId="22597e5222773c0b" providerId="Windows Live" clId="Web-{E7D92D66-0889-5EAF-C650-E71D742CA66F}" dt="2025-05-08T05:29:21.595" v="82" actId="14100"/>
          <ac:spMkLst>
            <pc:docMk/>
            <pc:sldMk cId="95729494" sldId="283"/>
            <ac:spMk id="6" creationId="{25006098-6B71-FE97-BFB9-4E51CAF01056}"/>
          </ac:spMkLst>
        </pc:spChg>
        <pc:picChg chg="mod">
          <ac:chgData name="Bibhu Asish Panda" userId="22597e5222773c0b" providerId="Windows Live" clId="Web-{E7D92D66-0889-5EAF-C650-E71D742CA66F}" dt="2025-05-08T05:37:06.827" v="103" actId="14100"/>
          <ac:picMkLst>
            <pc:docMk/>
            <pc:sldMk cId="95729494" sldId="283"/>
            <ac:picMk id="2" creationId="{1753E6A2-9FDA-2866-8BC1-C4673F33A6DE}"/>
          </ac:picMkLst>
        </pc:picChg>
        <pc:picChg chg="ord">
          <ac:chgData name="Bibhu Asish Panda" userId="22597e5222773c0b" providerId="Windows Live" clId="Web-{E7D92D66-0889-5EAF-C650-E71D742CA66F}" dt="2025-05-08T05:21:34.145" v="63"/>
          <ac:picMkLst>
            <pc:docMk/>
            <pc:sldMk cId="95729494" sldId="283"/>
            <ac:picMk id="4098" creationId="{506BF3F7-A819-BAB9-E820-1DE15EBF7FF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252BB-CCFB-FFD3-7BA6-30F67A2B8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7A5FF6-6439-4A14-BB22-6F31211F4859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AA63E-67D3-9BCD-AAEB-25FD065E5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AB112-F3C5-258C-7E98-65C0A10FE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DF7E8A-097B-4618-B42A-14649280CABC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288109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A7287-F6F6-5A84-A854-463051163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F6D530-7B10-464E-89E9-F34805843135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316B3-7357-A424-15AE-F91C8F56B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76DE9-8977-7766-FD22-6F742428D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16A098-BAC4-4ED6-9D86-D28255B92735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130336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E4BD5-2D9A-3C4B-0055-7A5CE6C51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B8426E-4B4D-4F2F-85E5-EEF76EBC7E01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30EE5-2C3F-B615-C2F9-26F07F999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73A37B-D0D6-BCD2-FCE6-08DDFC0F2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A1E185-7AAB-41DD-818D-F0A4FEA700CF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984447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DB7F3-BBB6-DE07-3E6B-AA7AA7003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C2F49F-8144-40A8-8A13-3D672C3402A5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AA209-6766-A747-4533-2E43ADF33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A7E85-5D30-C744-75D8-22A10A32D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CE44DC-0038-4EFF-9458-75BADF8187F5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3845517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9C5E7-F5E1-22E7-7671-E25BE36BE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49F3FD-0C90-44FB-8FC2-692BD08F5FBD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09E54-2D88-2B95-38EB-06252335B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AFB4E-16E4-15B6-AE46-1FBDC5DC7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252F1E-D3E3-4500-BEBE-BC18FEE57BB6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812763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B37D127-1082-8AAD-4C8E-230C76CB9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09BA98-DEDB-4271-86C4-6D4C9283C384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784B3AC-DB2F-C5B9-8F77-E70531618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3B7CE09-B886-9C48-023D-6B2F4CDF6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527194-052E-4CBF-8AD9-DB2F43466378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3681774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769E197-C09A-F179-46E9-4777E9479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C9ECC7-2BD0-4BAA-A96E-1F541570F26E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9C8D806-6024-AB47-18AE-5B5F43FDB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450BCD2-0994-B8CF-F194-EA9C1C08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F3D7B8-F536-406E-9607-8A5999484A38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2649558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55B150C-940A-FAC3-A720-2776FBA33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1BD340-64EB-46ED-B67B-9090E3B0EB61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11F924A-3022-E948-D436-CE3E33A54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C010CD3-D5D9-4A6A-1125-B92DC38E8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597351-B17E-4932-8658-D4B5B9469338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3517855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9DE3123-8E82-5094-9E00-6AD680E5C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54B2F3-2718-4028-9692-AC9BD61A2C34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4B56983-904F-6452-35F5-5726A313E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DCA0911-5013-EE7A-CA2C-CF44D5D2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247DC5-F0A5-470B-95F4-1D5F91BF7EB7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900415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37E84E7-7BBD-D3B3-4223-378FAB828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DECD66-23F2-4C52-884E-DD141F3AE568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8908BE9-994A-95CB-FAD9-4131068AF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90FE120-DB05-466A-F48A-FEDE15DCD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EEA6BD-18B6-4020-9897-CAF587A5C71F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389158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IN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1891E8-65CA-C664-D042-5E49A0109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7E21F-DB70-49B0-9742-049E6AA6EFE0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1095828-122D-CFD0-C1F7-0B11106AF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7DE1733-59D3-E08D-215D-F9AE7D10B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5C2BC1-34B6-490F-BA19-072805F800D2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3656572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80A077A8-F5FE-E89F-8F70-59443E5B4CC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95300" y="274638"/>
            <a:ext cx="8915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IN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BA8074B8-9E52-25AB-0205-5C531B61295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95300" y="1600200"/>
            <a:ext cx="89154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I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767B6-00CA-3F50-E7A4-1A263BA55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DDF20FF3-7D34-4F12-A59C-6BDD0CD3B396}" type="datetimeFigureOut">
              <a:rPr lang="en-US"/>
              <a:pPr>
                <a:defRPr/>
              </a:pPr>
              <a:t>5/15/2025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20CAA-1EBE-10A8-AA93-12B39598EA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DEF7E-2E09-2715-7E66-1FAC526B7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802FC8CE-BFF5-4315-B402-9CB7359C7F72}" type="slidenum">
              <a:rPr lang="en-IN" altLang="en-US"/>
              <a:pPr/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>
            <a:extLst>
              <a:ext uri="{FF2B5EF4-FFF2-40B4-BE49-F238E27FC236}">
                <a16:creationId xmlns:a16="http://schemas.microsoft.com/office/drawing/2014/main" id="{15B2490B-2CE5-28F0-9B07-E24D0543E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10"/>
          <a:stretch>
            <a:fillRect/>
          </a:stretch>
        </p:blipFill>
        <p:spPr bwMode="auto">
          <a:xfrm>
            <a:off x="0" y="4267200"/>
            <a:ext cx="99060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Rectangle 19">
            <a:extLst>
              <a:ext uri="{FF2B5EF4-FFF2-40B4-BE49-F238E27FC236}">
                <a16:creationId xmlns:a16="http://schemas.microsoft.com/office/drawing/2014/main" id="{A4B09798-73E9-AA67-2F4E-94FAEB67A5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45515"/>
            <a:ext cx="990600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200" b="1">
                <a:solidFill>
                  <a:srgbClr val="002060"/>
                </a:solidFill>
                <a:latin typeface="Calibri"/>
                <a:ea typeface="Calibri"/>
                <a:cs typeface="Arial"/>
              </a:rPr>
              <a:t>Department of Electronics and Communication Engineering,</a:t>
            </a:r>
          </a:p>
          <a:p>
            <a:pPr algn="ctr" eaLnBrk="1" hangingPunct="1"/>
            <a:r>
              <a:rPr lang="en-US" altLang="en-US" sz="2200" b="1">
                <a:solidFill>
                  <a:srgbClr val="002060"/>
                </a:solidFill>
                <a:latin typeface="Calibri"/>
                <a:ea typeface="Calibri"/>
                <a:cs typeface="Arial"/>
              </a:rPr>
              <a:t>Silicon University, Silicon Hills, Patia, </a:t>
            </a:r>
            <a:endParaRPr lang="en-US">
              <a:solidFill>
                <a:srgbClr val="000000"/>
              </a:solidFill>
              <a:ea typeface="Calibri"/>
            </a:endParaRPr>
          </a:p>
          <a:p>
            <a:pPr algn="ctr"/>
            <a:r>
              <a:rPr lang="en-US" altLang="en-US" sz="2200" b="1">
                <a:solidFill>
                  <a:srgbClr val="002060"/>
                </a:solidFill>
                <a:latin typeface="Calibri"/>
                <a:ea typeface="Calibri"/>
                <a:cs typeface="Arial"/>
              </a:rPr>
              <a:t>Bhubaneswar-751024 (Odisha)</a:t>
            </a:r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3E3201-2E13-0C64-5AD4-113E931D2FF4}"/>
              </a:ext>
            </a:extLst>
          </p:cNvPr>
          <p:cNvSpPr/>
          <p:nvPr/>
        </p:nvSpPr>
        <p:spPr>
          <a:xfrm>
            <a:off x="0" y="0"/>
            <a:ext cx="9906000" cy="1066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42A51D8-DB89-E4DA-1015-D01B40EAC8DE}"/>
              </a:ext>
            </a:extLst>
          </p:cNvPr>
          <p:cNvSpPr/>
          <p:nvPr/>
        </p:nvSpPr>
        <p:spPr>
          <a:xfrm>
            <a:off x="-10329" y="124691"/>
            <a:ext cx="9906000" cy="11387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 sz="200" b="1" cap="all">
              <a:solidFill>
                <a:srgbClr val="0E3554"/>
              </a:solidFill>
              <a:latin typeface="TW Cen MT"/>
              <a:cs typeface="+mn-cs"/>
            </a:endParaRPr>
          </a:p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cap="all">
                <a:solidFill>
                  <a:srgbClr val="0E3554"/>
                </a:solidFill>
                <a:latin typeface="TW Cen MT"/>
                <a:cs typeface="+mn-cs"/>
              </a:rPr>
              <a:t>Ultrasonic Sensor based Obstacle Detection and Avoidance WMR</a:t>
            </a:r>
          </a:p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 sz="200" b="1">
              <a:cs typeface="Arial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7D21A766-4E2B-CDE5-E1D6-84023DC81467}"/>
              </a:ext>
            </a:extLst>
          </p:cNvPr>
          <p:cNvSpPr/>
          <p:nvPr/>
        </p:nvSpPr>
        <p:spPr>
          <a:xfrm>
            <a:off x="4714810" y="2168004"/>
            <a:ext cx="5184775" cy="1279525"/>
          </a:xfrm>
          <a:custGeom>
            <a:avLst/>
            <a:gdLst>
              <a:gd name="connsiteX0" fmla="*/ 838200 w 4785360"/>
              <a:gd name="connsiteY0" fmla="*/ 0 h 1280160"/>
              <a:gd name="connsiteX1" fmla="*/ 838200 w 4785360"/>
              <a:gd name="connsiteY1" fmla="*/ 0 h 1280160"/>
              <a:gd name="connsiteX2" fmla="*/ 4770120 w 4785360"/>
              <a:gd name="connsiteY2" fmla="*/ 0 h 1280160"/>
              <a:gd name="connsiteX3" fmla="*/ 4785360 w 4785360"/>
              <a:gd name="connsiteY3" fmla="*/ 1264920 h 1280160"/>
              <a:gd name="connsiteX4" fmla="*/ 0 w 4785360"/>
              <a:gd name="connsiteY4" fmla="*/ 1280160 h 1280160"/>
              <a:gd name="connsiteX5" fmla="*/ 838200 w 4785360"/>
              <a:gd name="connsiteY5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85360" h="1280160">
                <a:moveTo>
                  <a:pt x="838200" y="0"/>
                </a:moveTo>
                <a:lnTo>
                  <a:pt x="838200" y="0"/>
                </a:lnTo>
                <a:lnTo>
                  <a:pt x="4770120" y="0"/>
                </a:lnTo>
                <a:lnTo>
                  <a:pt x="4785360" y="1264920"/>
                </a:lnTo>
                <a:lnTo>
                  <a:pt x="0" y="1280160"/>
                </a:lnTo>
                <a:lnTo>
                  <a:pt x="83820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55" name="Rectangle 23">
            <a:extLst>
              <a:ext uri="{FF2B5EF4-FFF2-40B4-BE49-F238E27FC236}">
                <a16:creationId xmlns:a16="http://schemas.microsoft.com/office/drawing/2014/main" id="{2477B4D5-9FD2-ADCD-BB8B-8529CB92C1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6349" y="2210866"/>
            <a:ext cx="4292600" cy="1246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600" b="1">
                <a:solidFill>
                  <a:srgbClr val="FFFF00"/>
                </a:solidFill>
                <a:latin typeface="Calibri"/>
                <a:ea typeface="Calibri"/>
                <a:cs typeface="Arial"/>
              </a:rPr>
              <a:t>GUIDED BY :</a:t>
            </a:r>
          </a:p>
          <a:p>
            <a:pPr algn="ctr" eaLnBrk="1" hangingPunct="1"/>
            <a:endParaRPr lang="en-US" altLang="en-US" sz="100" b="1">
              <a:solidFill>
                <a:srgbClr val="FFFF00"/>
              </a:solidFill>
              <a:latin typeface="Calibri" panose="020F0502020204030204" pitchFamily="34" charset="0"/>
            </a:endParaRPr>
          </a:p>
          <a:p>
            <a:pPr algn="ctr" eaLnBrk="1" hangingPunct="1"/>
            <a:r>
              <a:rPr lang="en-US" altLang="en-US" sz="2400" b="1">
                <a:solidFill>
                  <a:srgbClr val="FFFF00"/>
                </a:solidFill>
                <a:latin typeface="Calibri"/>
                <a:ea typeface="Calibri"/>
                <a:cs typeface="Arial"/>
              </a:rPr>
              <a:t>Dr. Manoranjan Praharaj</a:t>
            </a:r>
            <a:endParaRPr lang="en-US" altLang="en-US" sz="2400" b="1">
              <a:solidFill>
                <a:srgbClr val="FFFF00"/>
              </a:solidFill>
              <a:latin typeface="Calibri" panose="020F0502020204030204" pitchFamily="34" charset="0"/>
              <a:ea typeface="Calibri"/>
            </a:endParaRPr>
          </a:p>
          <a:p>
            <a:pPr algn="ctr" eaLnBrk="1" hangingPunct="1"/>
            <a:r>
              <a:rPr lang="en-US" altLang="en-US" sz="2400" b="1">
                <a:solidFill>
                  <a:srgbClr val="FFFF00"/>
                </a:solidFill>
                <a:latin typeface="Calibri"/>
                <a:ea typeface="Calibri"/>
                <a:cs typeface="Arial"/>
              </a:rPr>
              <a:t>(Assistant Professor)</a:t>
            </a: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8C10C877-CC0F-3533-9FAD-8CD1857B35CC}"/>
              </a:ext>
            </a:extLst>
          </p:cNvPr>
          <p:cNvSpPr/>
          <p:nvPr/>
        </p:nvSpPr>
        <p:spPr>
          <a:xfrm>
            <a:off x="-1" y="1858641"/>
            <a:ext cx="6466650" cy="1905000"/>
          </a:xfrm>
          <a:custGeom>
            <a:avLst/>
            <a:gdLst>
              <a:gd name="connsiteX0" fmla="*/ 0 w 6172200"/>
              <a:gd name="connsiteY0" fmla="*/ 0 h 1798320"/>
              <a:gd name="connsiteX1" fmla="*/ 6172200 w 6172200"/>
              <a:gd name="connsiteY1" fmla="*/ 0 h 1798320"/>
              <a:gd name="connsiteX2" fmla="*/ 5013960 w 6172200"/>
              <a:gd name="connsiteY2" fmla="*/ 1783080 h 1798320"/>
              <a:gd name="connsiteX3" fmla="*/ 0 w 6172200"/>
              <a:gd name="connsiteY3" fmla="*/ 1798320 h 1798320"/>
              <a:gd name="connsiteX4" fmla="*/ 0 w 6172200"/>
              <a:gd name="connsiteY4" fmla="*/ 0 h 1798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72200" h="1798320">
                <a:moveTo>
                  <a:pt x="0" y="0"/>
                </a:moveTo>
                <a:lnTo>
                  <a:pt x="6172200" y="0"/>
                </a:lnTo>
                <a:lnTo>
                  <a:pt x="5013960" y="1783080"/>
                </a:lnTo>
                <a:lnTo>
                  <a:pt x="0" y="17983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0CFBDD3-794B-03D6-ABB7-2161E499888D}"/>
              </a:ext>
            </a:extLst>
          </p:cNvPr>
          <p:cNvSpPr/>
          <p:nvPr/>
        </p:nvSpPr>
        <p:spPr>
          <a:xfrm>
            <a:off x="-7485" y="1931897"/>
            <a:ext cx="6237093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en-US" b="1" u="sng" cap="all">
                <a:solidFill>
                  <a:srgbClr val="092338"/>
                </a:solidFill>
                <a:latin typeface="Bookman Old Style"/>
                <a:ea typeface="Calibri Bold"/>
                <a:cs typeface="Calibri Bold"/>
              </a:rPr>
              <a:t>ECE-C2, GROUP – 5</a:t>
            </a:r>
            <a:endParaRPr lang="en-US" u="sng" cap="all">
              <a:solidFill>
                <a:srgbClr val="092338"/>
              </a:solidFill>
              <a:latin typeface="Bookman Old Style"/>
              <a:ea typeface="Calibri Bold"/>
              <a:cs typeface="Calibri Bold"/>
            </a:endParaRPr>
          </a:p>
          <a:p>
            <a:pPr>
              <a:defRPr/>
            </a:pP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Mr. Bibhu </a:t>
            </a:r>
            <a:r>
              <a:rPr lang="en-US" b="1" cap="all" err="1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asish</a:t>
            </a: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 panda (22bece02)</a:t>
            </a:r>
            <a:endParaRPr lang="en-US">
              <a:latin typeface="Bookman Old Style"/>
              <a:ea typeface="Calibri Bold"/>
              <a:cs typeface="Calibri Bold"/>
            </a:endParaRPr>
          </a:p>
          <a:p>
            <a:pPr>
              <a:defRPr/>
            </a:pP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Miss M. Flora (22becd60)</a:t>
            </a:r>
            <a:endParaRPr lang="en-US" cap="all">
              <a:solidFill>
                <a:srgbClr val="FFFFFF"/>
              </a:solidFill>
              <a:latin typeface="Bookman Old Style"/>
              <a:ea typeface="Calibri Bold"/>
              <a:cs typeface="Calibri Bold"/>
            </a:endParaRPr>
          </a:p>
          <a:p>
            <a:pPr>
              <a:defRPr/>
            </a:pP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Mr. </a:t>
            </a:r>
            <a:r>
              <a:rPr lang="en-US" b="1" cap="all" err="1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Ommprasad</a:t>
            </a: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 </a:t>
            </a:r>
            <a:r>
              <a:rPr lang="en-US" b="1" cap="all" err="1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Sundaray</a:t>
            </a: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 (22beid39)</a:t>
            </a:r>
            <a:endParaRPr lang="en-US">
              <a:latin typeface="Bookman Old Style"/>
              <a:ea typeface="Calibri Bold"/>
              <a:cs typeface="Calibri Bold"/>
            </a:endParaRPr>
          </a:p>
          <a:p>
            <a:pPr>
              <a:defRPr/>
            </a:pP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Mr. </a:t>
            </a:r>
            <a:r>
              <a:rPr lang="en-US" b="1" cap="all" err="1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AyushH</a:t>
            </a: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 Raj (22becg34)</a:t>
            </a:r>
            <a:endParaRPr lang="en-US" cap="all">
              <a:solidFill>
                <a:srgbClr val="FFFFFF"/>
              </a:solidFill>
              <a:latin typeface="Bookman Old Style"/>
              <a:ea typeface="Calibri Bold"/>
              <a:cs typeface="Calibri Bold"/>
            </a:endParaRPr>
          </a:p>
          <a:p>
            <a:pPr>
              <a:defRPr/>
            </a:pP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Miss Bidisha </a:t>
            </a:r>
            <a:r>
              <a:rPr lang="en-US" b="1" cap="all" err="1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Sonusaumya</a:t>
            </a:r>
            <a:r>
              <a:rPr lang="en-US" b="1" cap="all">
                <a:solidFill>
                  <a:srgbClr val="FFFFFF"/>
                </a:solidFill>
                <a:latin typeface="Bookman Old Style"/>
                <a:ea typeface="Calibri Bold"/>
                <a:cs typeface="Calibri Bold"/>
              </a:rPr>
              <a:t> (22bech56)</a:t>
            </a:r>
            <a:endParaRPr lang="en-US">
              <a:solidFill>
                <a:srgbClr val="000000"/>
              </a:solidFill>
              <a:latin typeface="Bookman Old Style"/>
              <a:ea typeface="Calibri Bold"/>
              <a:cs typeface="Calibri Bold"/>
            </a:endParaRPr>
          </a:p>
        </p:txBody>
      </p:sp>
      <p:pic>
        <p:nvPicPr>
          <p:cNvPr id="2058" name="Picture 26" descr="C:\Users\Administrator\Desktop\Silicon_university.png">
            <a:extLst>
              <a:ext uri="{FF2B5EF4-FFF2-40B4-BE49-F238E27FC236}">
                <a16:creationId xmlns:a16="http://schemas.microsoft.com/office/drawing/2014/main" id="{0032090C-18E2-4B87-E5D8-2F6A60741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6950" y="5992813"/>
            <a:ext cx="2320925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9" name="Picture 28" descr="C:\Users\Administrator\Desktop\silicontech.png">
            <a:extLst>
              <a:ext uri="{FF2B5EF4-FFF2-40B4-BE49-F238E27FC236}">
                <a16:creationId xmlns:a16="http://schemas.microsoft.com/office/drawing/2014/main" id="{613BE4C1-36E5-70C1-8B49-0CE1C96C3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313" y="6000750"/>
            <a:ext cx="2447925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5-09 at 12.25.41_03a123eb">
            <a:hlinkClick r:id="" action="ppaction://media"/>
            <a:extLst>
              <a:ext uri="{FF2B5EF4-FFF2-40B4-BE49-F238E27FC236}">
                <a16:creationId xmlns:a16="http://schemas.microsoft.com/office/drawing/2014/main" id="{F444C06C-CF2C-1801-3A46-D703F829EF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97" y="1645"/>
            <a:ext cx="9897736" cy="685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907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3" descr="New PPT Format_page-0001.jpg">
            <a:extLst>
              <a:ext uri="{FF2B5EF4-FFF2-40B4-BE49-F238E27FC236}">
                <a16:creationId xmlns:a16="http://schemas.microsoft.com/office/drawing/2014/main" id="{C14CFC80-8C0D-58BA-8477-69BB950A4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93D800A-A622-749B-ABD6-CB3F9F300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574" y="1857261"/>
            <a:ext cx="9601909" cy="3999580"/>
          </a:xfr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The robot consistently avoided obstacles across different floor surfaces during lab tests.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Dual ultrasonic sensors enabled smooth and reliable maneuvering around obstacles.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The L298N motor driver performed stably under varying load conditions.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Sensor readings remained accurate within the operational range, ensuring precise detection.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The design allowed for easy hardware maintenance and minimal downtime.</a:t>
            </a:r>
            <a:endParaRPr lang="en-US" sz="1900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Stress tests confirmed the system's robustness and consistent obstacle avoidance.</a:t>
            </a:r>
            <a:endParaRPr lang="en-US" sz="1900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The robot maintained stable movement with negligible directional drift.</a:t>
            </a:r>
            <a:endParaRPr lang="en-US" sz="1900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Motor response to obstacle detection was prompt, with minimal system latency.</a:t>
            </a:r>
            <a:endParaRPr lang="en-US" sz="1900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The project was completed within a cost-effective budget.</a:t>
            </a:r>
            <a:endParaRPr lang="en-US" sz="1900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900" dirty="0">
                <a:ea typeface="+mn-lt"/>
                <a:cs typeface="+mn-lt"/>
              </a:rPr>
              <a:t>Repeated trials demonstrated reliable and consistent performance.</a:t>
            </a:r>
          </a:p>
          <a:p>
            <a:pPr>
              <a:defRPr/>
            </a:pPr>
            <a:endParaRPr lang="en-US" sz="1900" dirty="0">
              <a:latin typeface="+mj-lt"/>
              <a:ea typeface="Calibri"/>
              <a:cs typeface="Calibri"/>
            </a:endParaRPr>
          </a:p>
        </p:txBody>
      </p:sp>
      <p:sp>
        <p:nvSpPr>
          <p:cNvPr id="8196" name="Title 1">
            <a:extLst>
              <a:ext uri="{FF2B5EF4-FFF2-40B4-BE49-F238E27FC236}">
                <a16:creationId xmlns:a16="http://schemas.microsoft.com/office/drawing/2014/main" id="{40B8F5AE-346D-A48D-3FED-EC4A1240EEDB}"/>
              </a:ext>
            </a:extLst>
          </p:cNvPr>
          <p:cNvSpPr txBox="1">
            <a:spLocks/>
          </p:cNvSpPr>
          <p:nvPr/>
        </p:nvSpPr>
        <p:spPr bwMode="auto">
          <a:xfrm>
            <a:off x="0" y="838200"/>
            <a:ext cx="9906000" cy="102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600" b="1"/>
              <a:t>RESULT ANALYSIS </a:t>
            </a:r>
            <a:endParaRPr lang="en-IN" altLang="en-US" sz="36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7F6B96-1073-A7DB-D077-D0BB57B5999C}"/>
              </a:ext>
            </a:extLst>
          </p:cNvPr>
          <p:cNvSpPr txBox="1"/>
          <p:nvPr/>
        </p:nvSpPr>
        <p:spPr>
          <a:xfrm>
            <a:off x="9205229" y="6334743"/>
            <a:ext cx="52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9</a:t>
            </a: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3" descr="New PPT Format_page-0001.jpg">
            <a:extLst>
              <a:ext uri="{FF2B5EF4-FFF2-40B4-BE49-F238E27FC236}">
                <a16:creationId xmlns:a16="http://schemas.microsoft.com/office/drawing/2014/main" id="{5F1A7FF6-1F32-3E0A-1AB6-356732711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620C890-B577-04EA-4637-6D0776477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308" y="1712664"/>
            <a:ext cx="9372414" cy="4144226"/>
          </a:xfr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  <a:defRPr/>
            </a:pPr>
            <a:r>
              <a:rPr lang="en-US" sz="2000" dirty="0">
                <a:ea typeface="+mn-lt"/>
                <a:cs typeface="+mn-lt"/>
              </a:rPr>
              <a:t>A cost-effective and functional obstacle detection and avoidance robot was developed using ESP-32, ultrasonic sensors, and L298N motor drivers. The system demonstrated reliable performance in basic indoor navigation tasks under controlled conditions.</a:t>
            </a:r>
            <a:endParaRPr lang="en-US" sz="2000" dirty="0">
              <a:ea typeface="Calibri"/>
              <a:cs typeface="Calibri"/>
            </a:endParaRPr>
          </a:p>
          <a:p>
            <a:pPr marL="0" indent="0">
              <a:buNone/>
              <a:defRPr/>
            </a:pPr>
            <a:endParaRPr lang="en-US" sz="1200" dirty="0">
              <a:ea typeface="+mn-lt"/>
              <a:cs typeface="+mn-lt"/>
            </a:endParaRPr>
          </a:p>
          <a:p>
            <a:pPr marL="0" indent="0">
              <a:buNone/>
              <a:defRPr/>
            </a:pPr>
            <a:r>
              <a:rPr lang="en-US" sz="2000" b="1" dirty="0">
                <a:ea typeface="+mn-lt"/>
                <a:cs typeface="+mn-lt"/>
              </a:rPr>
              <a:t>Future Enhancements:</a:t>
            </a:r>
            <a:endParaRPr lang="en-US" sz="2000" dirty="0">
              <a:ea typeface="Calibri"/>
              <a:cs typeface="Calibri"/>
            </a:endParaRPr>
          </a:p>
          <a:p>
            <a:pPr>
              <a:buFont typeface="Wingdings" panose="020B0604020202020204" pitchFamily="34" charset="0"/>
              <a:buChar char="Ø"/>
              <a:defRPr/>
            </a:pPr>
            <a:r>
              <a:rPr lang="en-US" sz="2000" dirty="0">
                <a:ea typeface="+mn-lt"/>
                <a:cs typeface="+mn-lt"/>
              </a:rPr>
              <a:t>Integrate additional sensors (e.g., IR, LIDAR) for improved environmental awareness.</a:t>
            </a:r>
            <a:endParaRPr lang="en-US" sz="2000" dirty="0">
              <a:ea typeface="Calibri"/>
              <a:cs typeface="Calibri"/>
            </a:endParaRPr>
          </a:p>
          <a:p>
            <a:pPr>
              <a:buFont typeface="Wingdings" panose="020B0604020202020204" pitchFamily="34" charset="0"/>
              <a:buChar char="Ø"/>
              <a:defRPr/>
            </a:pPr>
            <a:r>
              <a:rPr lang="en-US" sz="2000" dirty="0">
                <a:ea typeface="+mn-lt"/>
                <a:cs typeface="+mn-lt"/>
              </a:rPr>
              <a:t>Enable outdoor navigation using GPS for location-based movement.</a:t>
            </a:r>
            <a:endParaRPr lang="en-US" sz="2000" dirty="0">
              <a:ea typeface="Calibri"/>
              <a:cs typeface="Calibri"/>
            </a:endParaRPr>
          </a:p>
          <a:p>
            <a:pPr>
              <a:buFont typeface="Wingdings" panose="020B0604020202020204" pitchFamily="34" charset="0"/>
              <a:buChar char="Ø"/>
              <a:defRPr/>
            </a:pPr>
            <a:r>
              <a:rPr lang="en-US" sz="2000" dirty="0">
                <a:ea typeface="+mn-lt"/>
                <a:cs typeface="+mn-lt"/>
              </a:rPr>
              <a:t>Implement smartphone-based wireless control and real-time monitoring.</a:t>
            </a:r>
          </a:p>
          <a:p>
            <a:pPr>
              <a:buFont typeface="Wingdings" panose="020B0604020202020204" pitchFamily="34" charset="0"/>
              <a:buChar char="Ø"/>
              <a:defRPr/>
            </a:pPr>
            <a:r>
              <a:rPr lang="en-US" sz="2000" dirty="0">
                <a:ea typeface="+mn-lt"/>
                <a:cs typeface="+mn-lt"/>
              </a:rPr>
              <a:t>Develop AI-based algorithms for smarter obstacle handling and path planning.</a:t>
            </a:r>
          </a:p>
          <a:p>
            <a:pPr>
              <a:buFont typeface="Wingdings" panose="020B0604020202020204" pitchFamily="34" charset="0"/>
              <a:buChar char="Ø"/>
              <a:defRPr/>
            </a:pPr>
            <a:r>
              <a:rPr lang="en-US" sz="2000" dirty="0">
                <a:ea typeface="+mn-lt"/>
                <a:cs typeface="+mn-lt"/>
              </a:rPr>
              <a:t>Optimize power usage and extend battery life for longer operational duration.</a:t>
            </a:r>
          </a:p>
          <a:p>
            <a:pPr>
              <a:buFont typeface="Wingdings" panose="020B0604020202020204" pitchFamily="34" charset="0"/>
              <a:buChar char="Ø"/>
              <a:defRPr/>
            </a:pPr>
            <a:r>
              <a:rPr lang="en-US" sz="2000" dirty="0">
                <a:ea typeface="+mn-lt"/>
                <a:cs typeface="+mn-lt"/>
              </a:rPr>
              <a:t>PID algorithm and A-Star algorithm can be used for efficient pathfinding along with obstacle avoidance</a:t>
            </a:r>
          </a:p>
          <a:p>
            <a:pPr>
              <a:buFont typeface="Wingdings" panose="020B0604020202020204" pitchFamily="34" charset="0"/>
              <a:buChar char="Ø"/>
              <a:defRPr/>
            </a:pPr>
            <a:endParaRPr lang="en-US" sz="2000" dirty="0">
              <a:ea typeface="Calibri"/>
              <a:cs typeface="Calibri"/>
            </a:endParaRPr>
          </a:p>
        </p:txBody>
      </p:sp>
      <p:sp>
        <p:nvSpPr>
          <p:cNvPr id="9220" name="Title 1">
            <a:extLst>
              <a:ext uri="{FF2B5EF4-FFF2-40B4-BE49-F238E27FC236}">
                <a16:creationId xmlns:a16="http://schemas.microsoft.com/office/drawing/2014/main" id="{FEC8E6C4-A0AD-9027-4EBE-602EA964FEA4}"/>
              </a:ext>
            </a:extLst>
          </p:cNvPr>
          <p:cNvSpPr txBox="1">
            <a:spLocks/>
          </p:cNvSpPr>
          <p:nvPr/>
        </p:nvSpPr>
        <p:spPr bwMode="auto">
          <a:xfrm>
            <a:off x="0" y="790242"/>
            <a:ext cx="9906000" cy="102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600" b="1">
                <a:latin typeface="Arial"/>
                <a:cs typeface="Arial"/>
              </a:rPr>
              <a:t>CONCLUSIONS &amp; FUTURE SCOPES</a:t>
            </a:r>
            <a:endParaRPr lang="en-IN" altLang="en-US" sz="36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1E8BEA-9FF5-F02A-31A2-E72A09A35316}"/>
              </a:ext>
            </a:extLst>
          </p:cNvPr>
          <p:cNvSpPr txBox="1"/>
          <p:nvPr/>
        </p:nvSpPr>
        <p:spPr>
          <a:xfrm>
            <a:off x="9277535" y="6334743"/>
            <a:ext cx="4492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10</a:t>
            </a:r>
            <a:endParaRPr lang="en-US">
              <a:solidFill>
                <a:srgbClr val="000000"/>
              </a:solidFill>
              <a:latin typeface="Arial"/>
              <a:cs typeface="Arial"/>
            </a:endParaRP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B89A4-F8AA-6D5B-BA86-EF857C15B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3" descr="New PPT Format_page-0001.jpg">
            <a:extLst>
              <a:ext uri="{FF2B5EF4-FFF2-40B4-BE49-F238E27FC236}">
                <a16:creationId xmlns:a16="http://schemas.microsoft.com/office/drawing/2014/main" id="{A223183E-F3EA-2AA4-2BCA-93475B3D9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8" name="Title 1">
            <a:extLst>
              <a:ext uri="{FF2B5EF4-FFF2-40B4-BE49-F238E27FC236}">
                <a16:creationId xmlns:a16="http://schemas.microsoft.com/office/drawing/2014/main" id="{8987E1A1-B38B-5FDF-A89D-4E8968F2C5EC}"/>
              </a:ext>
            </a:extLst>
          </p:cNvPr>
          <p:cNvSpPr txBox="1">
            <a:spLocks/>
          </p:cNvSpPr>
          <p:nvPr/>
        </p:nvSpPr>
        <p:spPr bwMode="auto">
          <a:xfrm>
            <a:off x="0" y="2914191"/>
            <a:ext cx="9906000" cy="102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800" b="1">
                <a:latin typeface="Arial"/>
                <a:cs typeface="Arial"/>
              </a:rPr>
              <a:t>THANK YOU</a:t>
            </a:r>
          </a:p>
          <a:p>
            <a:pPr algn="ctr"/>
            <a:r>
              <a:rPr lang="en-US" altLang="en-US" sz="3200" b="1">
                <a:latin typeface="Arial"/>
                <a:cs typeface="Arial"/>
              </a:rPr>
              <a:t>Any questions ?</a:t>
            </a:r>
            <a:endParaRPr lang="en-US" altLang="en-US" sz="3200" b="1"/>
          </a:p>
        </p:txBody>
      </p:sp>
    </p:spTree>
    <p:extLst>
      <p:ext uri="{BB962C8B-B14F-4D97-AF65-F5344CB8AC3E}">
        <p14:creationId xmlns:p14="http://schemas.microsoft.com/office/powerpoint/2010/main" val="49741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6" descr="New PPT Format_page-0001.jpg">
            <a:extLst>
              <a:ext uri="{FF2B5EF4-FFF2-40B4-BE49-F238E27FC236}">
                <a16:creationId xmlns:a16="http://schemas.microsoft.com/office/drawing/2014/main" id="{16E1549E-125D-7E55-094D-7876C37A1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itle 1">
            <a:extLst>
              <a:ext uri="{FF2B5EF4-FFF2-40B4-BE49-F238E27FC236}">
                <a16:creationId xmlns:a16="http://schemas.microsoft.com/office/drawing/2014/main" id="{BC9DF296-5FDC-AC75-8ED8-B672DEA89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191" y="1244801"/>
            <a:ext cx="9523809" cy="741899"/>
          </a:xfrm>
        </p:spPr>
        <p:txBody>
          <a:bodyPr/>
          <a:lstStyle/>
          <a:p>
            <a:pPr algn="l" eaLnBrk="1" hangingPunct="1"/>
            <a:r>
              <a:rPr lang="en-US" altLang="en-US" sz="3600" b="1"/>
              <a:t>CONTENTS                                            </a:t>
            </a:r>
            <a:endParaRPr lang="en-IN" altLang="en-US" sz="3600" b="1">
              <a:ea typeface="Calibri"/>
              <a:cs typeface="Calibri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86BE469-18F4-2FC0-02C5-669287E36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84347"/>
            <a:ext cx="9906000" cy="4599217"/>
          </a:xfrm>
        </p:spPr>
        <p:txBody>
          <a:bodyPr rtlCol="0">
            <a:normAutofit/>
          </a:bodyPr>
          <a:lstStyle/>
          <a:p>
            <a:pPr marL="914400" indent="-508000" eaLnBrk="1" fontAlgn="auto" hangingPunct="1">
              <a:spcAft>
                <a:spcPts val="0"/>
              </a:spcAft>
              <a:defRPr/>
            </a:pPr>
            <a:r>
              <a:rPr lang="en-US" sz="3000">
                <a:latin typeface="+mj-lt"/>
                <a:cs typeface="Times New Roman"/>
              </a:rPr>
              <a:t>Introduction </a:t>
            </a:r>
            <a:endParaRPr lang="en-US" sz="3000">
              <a:latin typeface="+mj-lt"/>
              <a:ea typeface="Calibri"/>
              <a:cs typeface="Times New Roman"/>
            </a:endParaRPr>
          </a:p>
          <a:p>
            <a:pPr marL="914400" indent="-508000">
              <a:spcAft>
                <a:spcPts val="0"/>
              </a:spcAft>
              <a:defRPr/>
            </a:pPr>
            <a:r>
              <a:rPr lang="en-US" sz="3000">
                <a:latin typeface="+mj-lt"/>
                <a:cs typeface="Times New Roman"/>
              </a:rPr>
              <a:t>Literature Survey</a:t>
            </a:r>
            <a:endParaRPr lang="en-US" sz="3000">
              <a:latin typeface="+mj-lt"/>
              <a:ea typeface="Calibri"/>
              <a:cs typeface="Times New Roman"/>
            </a:endParaRPr>
          </a:p>
          <a:p>
            <a:pPr marL="914400" indent="-508000" eaLnBrk="1" fontAlgn="auto" hangingPunct="1">
              <a:spcAft>
                <a:spcPts val="0"/>
              </a:spcAft>
              <a:defRPr/>
            </a:pPr>
            <a:r>
              <a:rPr lang="en-US" sz="3000">
                <a:latin typeface="+mj-lt"/>
                <a:cs typeface="Times New Roman"/>
              </a:rPr>
              <a:t>Problem Statement</a:t>
            </a:r>
            <a:endParaRPr lang="en-US" sz="3000">
              <a:latin typeface="+mj-lt"/>
              <a:ea typeface="Calibri"/>
              <a:cs typeface="Times New Roman"/>
            </a:endParaRPr>
          </a:p>
          <a:p>
            <a:pPr marL="914400" indent="-508000" eaLnBrk="1" fontAlgn="auto" hangingPunct="1">
              <a:spcAft>
                <a:spcPts val="0"/>
              </a:spcAft>
              <a:defRPr/>
            </a:pPr>
            <a:r>
              <a:rPr lang="en-US" sz="3000">
                <a:latin typeface="+mj-lt"/>
                <a:cs typeface="Times New Roman"/>
              </a:rPr>
              <a:t>Proposed Techniques</a:t>
            </a:r>
            <a:endParaRPr lang="en-US" sz="3000">
              <a:latin typeface="+mj-lt"/>
              <a:ea typeface="Calibri"/>
              <a:cs typeface="Times New Roman"/>
            </a:endParaRPr>
          </a:p>
          <a:p>
            <a:pPr marL="914400" indent="-508000" eaLnBrk="1" fontAlgn="auto" hangingPunct="1">
              <a:spcAft>
                <a:spcPts val="0"/>
              </a:spcAft>
              <a:defRPr/>
            </a:pPr>
            <a:r>
              <a:rPr lang="en-US" sz="3000">
                <a:latin typeface="+mj-lt"/>
                <a:cs typeface="Times New Roman"/>
              </a:rPr>
              <a:t>Results Analysis </a:t>
            </a:r>
            <a:endParaRPr lang="en-US" sz="3000">
              <a:latin typeface="+mj-lt"/>
              <a:ea typeface="Calibri"/>
              <a:cs typeface="Times New Roman"/>
            </a:endParaRPr>
          </a:p>
          <a:p>
            <a:pPr marL="914400" indent="-508000" eaLnBrk="1" fontAlgn="auto" hangingPunct="1">
              <a:spcAft>
                <a:spcPts val="0"/>
              </a:spcAft>
              <a:defRPr/>
            </a:pPr>
            <a:r>
              <a:rPr lang="en-US" sz="3000">
                <a:latin typeface="+mj-lt"/>
                <a:cs typeface="Times New Roman"/>
              </a:rPr>
              <a:t>Conclusions &amp; Future Scope</a:t>
            </a:r>
            <a:endParaRPr lang="en-US" sz="3000">
              <a:latin typeface="+mj-lt"/>
              <a:ea typeface="Calibri"/>
              <a:cs typeface="Times New Roman"/>
            </a:endParaRPr>
          </a:p>
          <a:p>
            <a:pPr marL="914400" indent="-508000" eaLnBrk="1" fontAlgn="auto" hangingPunct="1">
              <a:spcAft>
                <a:spcPts val="0"/>
              </a:spcAft>
              <a:defRPr/>
            </a:pPr>
            <a:endParaRPr lang="en-US" sz="3000">
              <a:latin typeface="+mj-lt"/>
              <a:ea typeface="Calibri"/>
              <a:cs typeface="Calibri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sz="2300">
              <a:latin typeface="+mj-lt"/>
              <a:ea typeface="Calibri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711D2D-0B58-54A0-4283-B95BEAE7606E}"/>
              </a:ext>
            </a:extLst>
          </p:cNvPr>
          <p:cNvSpPr txBox="1"/>
          <p:nvPr/>
        </p:nvSpPr>
        <p:spPr>
          <a:xfrm>
            <a:off x="9401489" y="6334743"/>
            <a:ext cx="3252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1</a:t>
            </a:r>
            <a:endParaRPr lang="en-US">
              <a:solidFill>
                <a:srgbClr val="000000"/>
              </a:solidFill>
              <a:latin typeface="Arial"/>
              <a:cs typeface="Arial"/>
            </a:endParaRP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26902-4212-F7D5-30E6-61DB258C8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3" descr="New PPT Format_page-0001.jpg">
            <a:extLst>
              <a:ext uri="{FF2B5EF4-FFF2-40B4-BE49-F238E27FC236}">
                <a16:creationId xmlns:a16="http://schemas.microsoft.com/office/drawing/2014/main" id="{506BF3F7-A819-BAB9-E820-1DE15EBF7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9D39754-7899-AC31-6072-DD10924D3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617" y="1712663"/>
            <a:ext cx="5124712" cy="4143984"/>
          </a:xfr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650" dirty="0">
                <a:ea typeface="+mn-lt"/>
                <a:cs typeface="+mn-lt"/>
              </a:rPr>
              <a:t>Autonomous mobile robots rely on smart sensors and control systems for navigation.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650" dirty="0">
                <a:ea typeface="+mn-lt"/>
                <a:cs typeface="+mn-lt"/>
              </a:rPr>
              <a:t>Obstacle detection is crucial to ensure safe and collision-free movement.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650" dirty="0">
                <a:ea typeface="+mn-lt"/>
                <a:cs typeface="+mn-lt"/>
              </a:rPr>
              <a:t>The proposed robot uses an </a:t>
            </a:r>
            <a:r>
              <a:rPr lang="en-US" sz="1650" b="1" dirty="0">
                <a:ea typeface="+mn-lt"/>
                <a:cs typeface="+mn-lt"/>
              </a:rPr>
              <a:t>ESP-32 microcontroller</a:t>
            </a:r>
            <a:r>
              <a:rPr lang="en-US" sz="1650" dirty="0">
                <a:ea typeface="+mn-lt"/>
                <a:cs typeface="+mn-lt"/>
              </a:rPr>
              <a:t> and </a:t>
            </a:r>
            <a:r>
              <a:rPr lang="en-US" sz="1650" b="1" dirty="0">
                <a:ea typeface="+mn-lt"/>
                <a:cs typeface="+mn-lt"/>
              </a:rPr>
              <a:t>ultrasonic sensors</a:t>
            </a:r>
            <a:r>
              <a:rPr lang="en-US" sz="1650" dirty="0">
                <a:ea typeface="+mn-lt"/>
                <a:cs typeface="+mn-lt"/>
              </a:rPr>
              <a:t> for real-time obstacle detection and avoidance.</a:t>
            </a:r>
            <a:endParaRPr lang="en-US" sz="1650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650" b="1" dirty="0">
                <a:ea typeface="+mn-lt"/>
                <a:cs typeface="+mn-lt"/>
              </a:rPr>
              <a:t>L298N motor drivers</a:t>
            </a:r>
            <a:r>
              <a:rPr lang="en-US" sz="1650" dirty="0">
                <a:ea typeface="+mn-lt"/>
                <a:cs typeface="+mn-lt"/>
              </a:rPr>
              <a:t> control the DC motors for precise movement.</a:t>
            </a:r>
            <a:endParaRPr lang="en-US" sz="1650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650" dirty="0">
                <a:ea typeface="+mn-lt"/>
                <a:cs typeface="+mn-lt"/>
              </a:rPr>
              <a:t>Development was carried out using the </a:t>
            </a:r>
            <a:r>
              <a:rPr lang="en-US" sz="1650" b="1" dirty="0">
                <a:ea typeface="+mn-lt"/>
                <a:cs typeface="+mn-lt"/>
              </a:rPr>
              <a:t>Arduino IDE</a:t>
            </a:r>
            <a:r>
              <a:rPr lang="en-US" sz="1650" dirty="0">
                <a:ea typeface="+mn-lt"/>
                <a:cs typeface="+mn-lt"/>
              </a:rPr>
              <a:t> for efficient programming.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650" dirty="0">
                <a:ea typeface="+mn-lt"/>
                <a:cs typeface="+mn-lt"/>
              </a:rPr>
              <a:t>The system is built with </a:t>
            </a:r>
            <a:r>
              <a:rPr lang="en-US" sz="1650" b="1" dirty="0">
                <a:ea typeface="+mn-lt"/>
                <a:cs typeface="+mn-lt"/>
              </a:rPr>
              <a:t>low-cost, widely available components</a:t>
            </a:r>
            <a:r>
              <a:rPr lang="en-US" sz="1650" dirty="0">
                <a:ea typeface="+mn-lt"/>
                <a:cs typeface="+mn-lt"/>
              </a:rPr>
              <a:t> to ensure replicability.</a:t>
            </a:r>
            <a:endParaRPr lang="en-US" sz="1650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650" dirty="0">
                <a:ea typeface="+mn-lt"/>
                <a:cs typeface="+mn-lt"/>
              </a:rPr>
              <a:t>Testing on smooth surfaces demonstrated strong </a:t>
            </a:r>
            <a:r>
              <a:rPr lang="en-US" sz="1650" b="1" dirty="0">
                <a:ea typeface="+mn-lt"/>
                <a:cs typeface="+mn-lt"/>
              </a:rPr>
              <a:t>reliability and adaptability</a:t>
            </a:r>
            <a:r>
              <a:rPr lang="en-US" sz="1650" dirty="0">
                <a:ea typeface="+mn-lt"/>
                <a:cs typeface="+mn-lt"/>
              </a:rPr>
              <a:t>.</a:t>
            </a:r>
          </a:p>
          <a:p>
            <a:pPr>
              <a:buFont typeface="Arial"/>
              <a:buChar char="•"/>
              <a:defRPr/>
            </a:pPr>
            <a:endParaRPr lang="en-US" sz="1650" dirty="0">
              <a:ea typeface="+mn-lt"/>
              <a:cs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5006098-6B71-FE97-BFB9-4E51CAF01056}"/>
              </a:ext>
            </a:extLst>
          </p:cNvPr>
          <p:cNvSpPr txBox="1">
            <a:spLocks/>
          </p:cNvSpPr>
          <p:nvPr/>
        </p:nvSpPr>
        <p:spPr>
          <a:xfrm>
            <a:off x="-2599" y="991832"/>
            <a:ext cx="5308834" cy="72125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en-US" sz="3600" b="1">
                <a:latin typeface="Arial" charset="0"/>
                <a:cs typeface="Arial" charset="0"/>
              </a:rPr>
              <a:t>INTRODUCTION</a:t>
            </a:r>
            <a:endParaRPr lang="en-IN" sz="3600" b="1"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726C33-D2F0-E7AC-F66F-C4906EFEABA9}"/>
              </a:ext>
            </a:extLst>
          </p:cNvPr>
          <p:cNvSpPr txBox="1"/>
          <p:nvPr/>
        </p:nvSpPr>
        <p:spPr>
          <a:xfrm>
            <a:off x="9401489" y="6334743"/>
            <a:ext cx="3252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2</a:t>
            </a: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53E6A2-9FDA-2866-8BC1-C4673F33A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567" r="-332" b="-204"/>
          <a:stretch/>
        </p:blipFill>
        <p:spPr>
          <a:xfrm>
            <a:off x="5299193" y="1024011"/>
            <a:ext cx="4509270" cy="5100891"/>
          </a:xfrm>
          <a:custGeom>
            <a:avLst/>
            <a:gdLst/>
            <a:ahLst/>
            <a:cxnLst/>
            <a:rect l="l" t="t" r="r" b="b"/>
            <a:pathLst>
              <a:path w="5531320" h="4424065">
                <a:moveTo>
                  <a:pt x="4292328" y="3931444"/>
                </a:moveTo>
                <a:cubicBezTo>
                  <a:pt x="3830135" y="4131325"/>
                  <a:pt x="3346708" y="4259111"/>
                  <a:pt x="2855653" y="4364392"/>
                </a:cubicBezTo>
                <a:lnTo>
                  <a:pt x="2855525" y="4364392"/>
                </a:lnTo>
                <a:cubicBezTo>
                  <a:pt x="3386634" y="4394018"/>
                  <a:pt x="3853531" y="4210158"/>
                  <a:pt x="4292328" y="3931444"/>
                </a:cubicBezTo>
                <a:close/>
                <a:moveTo>
                  <a:pt x="4302118" y="3923561"/>
                </a:moveTo>
                <a:lnTo>
                  <a:pt x="4301102" y="3924959"/>
                </a:lnTo>
                <a:lnTo>
                  <a:pt x="4302881" y="3924959"/>
                </a:lnTo>
                <a:close/>
                <a:moveTo>
                  <a:pt x="3885572" y="334733"/>
                </a:moveTo>
                <a:cubicBezTo>
                  <a:pt x="4046889" y="406840"/>
                  <a:pt x="4203653" y="488713"/>
                  <a:pt x="4355013" y="579880"/>
                </a:cubicBezTo>
                <a:cubicBezTo>
                  <a:pt x="4662082" y="768063"/>
                  <a:pt x="4933803" y="995790"/>
                  <a:pt x="5144619" y="1290779"/>
                </a:cubicBezTo>
                <a:cubicBezTo>
                  <a:pt x="5314365" y="1528042"/>
                  <a:pt x="5426258" y="1789591"/>
                  <a:pt x="5468598" y="2088522"/>
                </a:cubicBezTo>
                <a:cubicBezTo>
                  <a:pt x="5479330" y="2001424"/>
                  <a:pt x="5480182" y="1913385"/>
                  <a:pt x="5471141" y="1826083"/>
                </a:cubicBezTo>
                <a:cubicBezTo>
                  <a:pt x="5455337" y="1662962"/>
                  <a:pt x="5406307" y="1504799"/>
                  <a:pt x="5327080" y="1361348"/>
                </a:cubicBezTo>
                <a:cubicBezTo>
                  <a:pt x="5206160" y="1140233"/>
                  <a:pt x="5033362" y="965782"/>
                  <a:pt x="4833354" y="816507"/>
                </a:cubicBezTo>
                <a:cubicBezTo>
                  <a:pt x="4597235" y="640276"/>
                  <a:pt x="4336322" y="509438"/>
                  <a:pt x="4063457" y="400724"/>
                </a:cubicBezTo>
                <a:cubicBezTo>
                  <a:pt x="4033360" y="388607"/>
                  <a:pt x="4003060" y="376909"/>
                  <a:pt x="3972544" y="365631"/>
                </a:cubicBezTo>
                <a:cubicBezTo>
                  <a:pt x="3943680" y="354950"/>
                  <a:pt x="3914563" y="345033"/>
                  <a:pt x="3885572" y="334733"/>
                </a:cubicBezTo>
                <a:close/>
                <a:moveTo>
                  <a:pt x="3865737" y="329520"/>
                </a:moveTo>
                <a:cubicBezTo>
                  <a:pt x="3865737" y="329520"/>
                  <a:pt x="3865737" y="330410"/>
                  <a:pt x="3866500" y="330537"/>
                </a:cubicBezTo>
                <a:lnTo>
                  <a:pt x="3869806" y="330156"/>
                </a:lnTo>
                <a:close/>
                <a:moveTo>
                  <a:pt x="2219772" y="85645"/>
                </a:moveTo>
                <a:cubicBezTo>
                  <a:pt x="2206943" y="84005"/>
                  <a:pt x="2193910" y="85264"/>
                  <a:pt x="2181627" y="89333"/>
                </a:cubicBezTo>
                <a:cubicBezTo>
                  <a:pt x="1932920" y="125113"/>
                  <a:pt x="1690800" y="197118"/>
                  <a:pt x="1462972" y="303073"/>
                </a:cubicBezTo>
                <a:cubicBezTo>
                  <a:pt x="971789" y="529528"/>
                  <a:pt x="578130" y="865460"/>
                  <a:pt x="308698" y="1338461"/>
                </a:cubicBezTo>
                <a:cubicBezTo>
                  <a:pt x="180225" y="1561852"/>
                  <a:pt x="97653" y="1808638"/>
                  <a:pt x="65840" y="2064364"/>
                </a:cubicBezTo>
                <a:cubicBezTo>
                  <a:pt x="71943" y="2050505"/>
                  <a:pt x="77284" y="2036391"/>
                  <a:pt x="82115" y="2022150"/>
                </a:cubicBezTo>
                <a:cubicBezTo>
                  <a:pt x="170104" y="1763653"/>
                  <a:pt x="279580" y="1515073"/>
                  <a:pt x="423261" y="1282260"/>
                </a:cubicBezTo>
                <a:cubicBezTo>
                  <a:pt x="630770" y="945565"/>
                  <a:pt x="895371" y="664944"/>
                  <a:pt x="1231812" y="454001"/>
                </a:cubicBezTo>
                <a:cubicBezTo>
                  <a:pt x="1535193" y="263783"/>
                  <a:pt x="1866802" y="149729"/>
                  <a:pt x="2219772" y="85645"/>
                </a:cubicBezTo>
                <a:close/>
                <a:moveTo>
                  <a:pt x="2612541" y="836"/>
                </a:moveTo>
                <a:cubicBezTo>
                  <a:pt x="2715914" y="-4250"/>
                  <a:pt x="2831240" y="14695"/>
                  <a:pt x="2946311" y="35548"/>
                </a:cubicBezTo>
                <a:cubicBezTo>
                  <a:pt x="3291652" y="98106"/>
                  <a:pt x="3631144" y="182915"/>
                  <a:pt x="3961100" y="303581"/>
                </a:cubicBezTo>
                <a:cubicBezTo>
                  <a:pt x="4278341" y="419543"/>
                  <a:pt x="4581341" y="563350"/>
                  <a:pt x="4854588" y="764502"/>
                </a:cubicBezTo>
                <a:cubicBezTo>
                  <a:pt x="5067438" y="921152"/>
                  <a:pt x="5250408" y="1105521"/>
                  <a:pt x="5377813" y="1339732"/>
                </a:cubicBezTo>
                <a:cubicBezTo>
                  <a:pt x="5459812" y="1489986"/>
                  <a:pt x="5510304" y="1655396"/>
                  <a:pt x="5526198" y="1825829"/>
                </a:cubicBezTo>
                <a:cubicBezTo>
                  <a:pt x="5538277" y="1951327"/>
                  <a:pt x="5527342" y="2074917"/>
                  <a:pt x="5510558" y="2199398"/>
                </a:cubicBezTo>
                <a:cubicBezTo>
                  <a:pt x="5502967" y="2266991"/>
                  <a:pt x="5502713" y="2335195"/>
                  <a:pt x="5509796" y="2402839"/>
                </a:cubicBezTo>
                <a:cubicBezTo>
                  <a:pt x="5534208" y="2664197"/>
                  <a:pt x="5468472" y="2926051"/>
                  <a:pt x="5323520" y="3144890"/>
                </a:cubicBezTo>
                <a:cubicBezTo>
                  <a:pt x="5201340" y="3332234"/>
                  <a:pt x="5041042" y="3491719"/>
                  <a:pt x="4853062" y="3612932"/>
                </a:cubicBezTo>
                <a:cubicBezTo>
                  <a:pt x="4671110" y="3732072"/>
                  <a:pt x="4498566" y="3864563"/>
                  <a:pt x="4316359" y="3982940"/>
                </a:cubicBezTo>
                <a:cubicBezTo>
                  <a:pt x="4019717" y="4175573"/>
                  <a:pt x="3701077" y="4317347"/>
                  <a:pt x="3352557" y="4386771"/>
                </a:cubicBezTo>
                <a:cubicBezTo>
                  <a:pt x="3160954" y="4425590"/>
                  <a:pt x="2964456" y="4434173"/>
                  <a:pt x="2770207" y="4412201"/>
                </a:cubicBezTo>
                <a:cubicBezTo>
                  <a:pt x="2685525" y="4402537"/>
                  <a:pt x="2599953" y="4402410"/>
                  <a:pt x="2514889" y="4393637"/>
                </a:cubicBezTo>
                <a:cubicBezTo>
                  <a:pt x="2307137" y="4370851"/>
                  <a:pt x="2102209" y="4327277"/>
                  <a:pt x="1903167" y="4263562"/>
                </a:cubicBezTo>
                <a:cubicBezTo>
                  <a:pt x="1560623" y="4156119"/>
                  <a:pt x="1238932" y="4006972"/>
                  <a:pt x="948393" y="3794249"/>
                </a:cubicBezTo>
                <a:cubicBezTo>
                  <a:pt x="647554" y="3573897"/>
                  <a:pt x="396813" y="3308660"/>
                  <a:pt x="223634" y="2975526"/>
                </a:cubicBezTo>
                <a:cubicBezTo>
                  <a:pt x="129454" y="2796370"/>
                  <a:pt x="67150" y="2602198"/>
                  <a:pt x="39520" y="2401695"/>
                </a:cubicBezTo>
                <a:cubicBezTo>
                  <a:pt x="34510" y="2367555"/>
                  <a:pt x="26729" y="2333872"/>
                  <a:pt x="16252" y="2300991"/>
                </a:cubicBezTo>
                <a:cubicBezTo>
                  <a:pt x="-9179" y="2218598"/>
                  <a:pt x="-24" y="2135695"/>
                  <a:pt x="11801" y="2053556"/>
                </a:cubicBezTo>
                <a:cubicBezTo>
                  <a:pt x="93686" y="1480615"/>
                  <a:pt x="377868" y="1021983"/>
                  <a:pt x="812850" y="651084"/>
                </a:cubicBezTo>
                <a:cubicBezTo>
                  <a:pt x="1176755" y="340201"/>
                  <a:pt x="1598260" y="146042"/>
                  <a:pt x="2066810" y="52586"/>
                </a:cubicBezTo>
                <a:cubicBezTo>
                  <a:pt x="2154544" y="35039"/>
                  <a:pt x="2243041" y="23087"/>
                  <a:pt x="2332046" y="14441"/>
                </a:cubicBezTo>
                <a:cubicBezTo>
                  <a:pt x="2421052" y="5794"/>
                  <a:pt x="2508913" y="2107"/>
                  <a:pt x="2612541" y="83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5729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9638A-3ACB-39F1-A359-FB1173145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3" descr="New PPT Format_page-0001.jpg">
            <a:extLst>
              <a:ext uri="{FF2B5EF4-FFF2-40B4-BE49-F238E27FC236}">
                <a16:creationId xmlns:a16="http://schemas.microsoft.com/office/drawing/2014/main" id="{A9CEEA8B-41A2-46BA-6961-66F621C30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1FE727-DDA5-020B-93C4-5CB5BB545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086" y="1657456"/>
            <a:ext cx="9577675" cy="4499034"/>
          </a:xfr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800" b="1" dirty="0">
                <a:ea typeface="+mn-lt"/>
                <a:cs typeface="+mn-lt"/>
              </a:rPr>
              <a:t>Borenstein and Koren (1988)</a:t>
            </a:r>
            <a:r>
              <a:rPr lang="en-US" sz="1800" dirty="0">
                <a:ea typeface="+mn-lt"/>
                <a:cs typeface="+mn-lt"/>
              </a:rPr>
              <a:t> implemented a robot using a discrete-time sliding mode controller that switched from global to local trajectories when obstacles appeared.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700" b="1" dirty="0">
                <a:ea typeface="+mn-lt"/>
                <a:cs typeface="+mn-lt"/>
              </a:rPr>
              <a:t>Irawan et al. (2021)</a:t>
            </a:r>
            <a:r>
              <a:rPr lang="en-US" sz="1700" dirty="0">
                <a:ea typeface="+mn-lt"/>
                <a:cs typeface="+mn-lt"/>
              </a:rPr>
              <a:t> designed an ultrasonic-based robot with directional obstacle avoidance and achieved 87.5% accuracy.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800" b="1" dirty="0" err="1">
                <a:ea typeface="+mn-lt"/>
                <a:cs typeface="+mn-lt"/>
              </a:rPr>
              <a:t>Ciubucciu</a:t>
            </a:r>
            <a:r>
              <a:rPr lang="en-US" sz="1800" b="1" dirty="0">
                <a:ea typeface="+mn-lt"/>
                <a:cs typeface="+mn-lt"/>
              </a:rPr>
              <a:t> et al. (2016)</a:t>
            </a:r>
            <a:r>
              <a:rPr lang="en-US" sz="1800" dirty="0">
                <a:ea typeface="+mn-lt"/>
                <a:cs typeface="+mn-lt"/>
              </a:rPr>
              <a:t> validated a sliding-mode control algorithm for obstacle avoidance through simulations and real-time testing.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800" b="1" dirty="0">
                <a:ea typeface="+mn-lt"/>
                <a:cs typeface="+mn-lt"/>
              </a:rPr>
              <a:t>Aung and Oo (2018)</a:t>
            </a:r>
            <a:r>
              <a:rPr lang="en-US" sz="1800" dirty="0">
                <a:ea typeface="+mn-lt"/>
                <a:cs typeface="+mn-lt"/>
              </a:rPr>
              <a:t> used PID control and ultrasonic sensors for accurate path tracking and obstacle distance maintenance.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800" b="1" dirty="0" err="1">
                <a:ea typeface="+mn-lt"/>
                <a:cs typeface="+mn-lt"/>
              </a:rPr>
              <a:t>Agbeyangi</a:t>
            </a:r>
            <a:r>
              <a:rPr lang="en-US" sz="1800" b="1" dirty="0">
                <a:ea typeface="+mn-lt"/>
                <a:cs typeface="+mn-lt"/>
              </a:rPr>
              <a:t> et al. (2020)</a:t>
            </a:r>
            <a:r>
              <a:rPr lang="en-US" sz="1800" dirty="0">
                <a:ea typeface="+mn-lt"/>
                <a:cs typeface="+mn-lt"/>
              </a:rPr>
              <a:t> addressed fast robot behavior and local minimum traps using a real-time navigation algorithm.</a:t>
            </a:r>
            <a:endParaRPr lang="en-US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800" b="1" dirty="0">
                <a:ea typeface="+mn-lt"/>
                <a:cs typeface="+mn-lt"/>
              </a:rPr>
              <a:t>Mothe et al. (2020)</a:t>
            </a:r>
            <a:r>
              <a:rPr lang="en-US" sz="1800" dirty="0">
                <a:ea typeface="+mn-lt"/>
                <a:cs typeface="+mn-lt"/>
              </a:rPr>
              <a:t> developed a support robot for the disabled, highlighting ultrasonic sensor limitations due to wave scattering.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800" b="1" dirty="0">
                <a:ea typeface="+mn-lt"/>
                <a:cs typeface="+mn-lt"/>
              </a:rPr>
              <a:t>Badal et al. (1994)</a:t>
            </a:r>
            <a:r>
              <a:rPr lang="en-US" sz="1800" dirty="0">
                <a:ea typeface="+mn-lt"/>
                <a:cs typeface="+mn-lt"/>
              </a:rPr>
              <a:t> applied ultrasonic sensors in a floor-cleaning robot with a zig-zag movement, unlike the simpler system proposed here.</a:t>
            </a:r>
          </a:p>
          <a:p>
            <a:pPr>
              <a:defRPr/>
            </a:pPr>
            <a:endParaRPr lang="en-US" sz="1800" dirty="0">
              <a:ea typeface="+mn-lt"/>
              <a:cs typeface="+mn-lt"/>
            </a:endParaRPr>
          </a:p>
          <a:p>
            <a:pPr>
              <a:defRPr/>
            </a:pPr>
            <a:endParaRPr lang="en-US" dirty="0">
              <a:ea typeface="+mn-lt"/>
              <a:cs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047923E-63DA-24A0-2BEA-FC1C1CF6A12D}"/>
              </a:ext>
            </a:extLst>
          </p:cNvPr>
          <p:cNvSpPr txBox="1">
            <a:spLocks/>
          </p:cNvSpPr>
          <p:nvPr/>
        </p:nvSpPr>
        <p:spPr>
          <a:xfrm>
            <a:off x="0" y="799833"/>
            <a:ext cx="9906000" cy="1020763"/>
          </a:xfrm>
          <a:prstGeom prst="rect">
            <a:avLst/>
          </a:prstGeom>
        </p:spPr>
        <p:txBody>
          <a:bodyPr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sz="3600" b="1">
                <a:latin typeface="Arial"/>
                <a:cs typeface="Arial"/>
              </a:rPr>
              <a:t>LITERATURE SURVEY</a:t>
            </a:r>
            <a:endParaRPr lang="en-IN" sz="3600" b="1"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4F53A5-7C1B-11C4-6A89-BDB00DC84EF7}"/>
              </a:ext>
            </a:extLst>
          </p:cNvPr>
          <p:cNvSpPr txBox="1"/>
          <p:nvPr/>
        </p:nvSpPr>
        <p:spPr>
          <a:xfrm>
            <a:off x="9401489" y="6334743"/>
            <a:ext cx="3252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3</a:t>
            </a: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5806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 descr="New PPT Format_page-0001.jpg">
            <a:extLst>
              <a:ext uri="{FF2B5EF4-FFF2-40B4-BE49-F238E27FC236}">
                <a16:creationId xmlns:a16="http://schemas.microsoft.com/office/drawing/2014/main" id="{0DC9AEA5-7C83-7FE1-D148-EA959B64B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8279418-9B14-906B-E59A-47F7D1C1A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792" y="1554271"/>
            <a:ext cx="9387306" cy="5530628"/>
          </a:xfr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>
              <a:buFont typeface="Wingdings" panose="020B0604020202020204" pitchFamily="34" charset="0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Autonomous Navigation in Public Spaces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Robots face difficulty maneuvering through crowded areas like malls or airports.</a:t>
            </a: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Deploy WMRs with dynamic obstacle avoidance for safe and efficient public navigation.</a:t>
            </a:r>
          </a:p>
          <a:p>
            <a:pPr marL="0" indent="0">
              <a:buNone/>
              <a:defRPr/>
            </a:pPr>
            <a:endParaRPr lang="en-US" sz="1000"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Automated Agricultural Monitoring</a:t>
            </a:r>
            <a:endParaRPr lang="en-US" sz="1800">
              <a:ea typeface="+mn-lt"/>
              <a:cs typeface="+mn-lt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Manual inspection of large fields is slow and inefficient.</a:t>
            </a: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Use WMRs to autonomously scan farmland, avoid obstacles, and detect terrain issues.</a:t>
            </a:r>
          </a:p>
          <a:p>
            <a:pPr marL="0" indent="0">
              <a:buNone/>
              <a:defRPr/>
            </a:pPr>
            <a:endParaRPr lang="en-US" sz="1000"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Smart Industrial Transport</a:t>
            </a:r>
            <a:endParaRPr lang="en-US" sz="1800">
              <a:ea typeface="+mn-lt"/>
              <a:cs typeface="+mn-lt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Factory floors are cluttered and hazardous for mobile robots.</a:t>
            </a: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Implement WMRs for safe, collision-free transport of materials in industrial settings.</a:t>
            </a:r>
          </a:p>
          <a:p>
            <a:pPr marL="0" indent="0">
              <a:buNone/>
              <a:defRPr/>
            </a:pPr>
            <a:endParaRPr lang="en-US" sz="1000">
              <a:ea typeface="+mn-lt"/>
              <a:cs typeface="+mn-lt"/>
            </a:endParaRPr>
          </a:p>
          <a:p>
            <a:pPr>
              <a:buFont typeface="Wingdings"/>
              <a:buChar char="q"/>
              <a:defRPr/>
            </a:pPr>
            <a:r>
              <a:rPr lang="en-US" sz="1800" b="1">
                <a:ea typeface="Calibri"/>
                <a:cs typeface="Calibri"/>
              </a:rPr>
              <a:t>Indoor Package Delivery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Calibri"/>
                <a:cs typeface="Calibri"/>
              </a:rPr>
              <a:t>Problem</a:t>
            </a:r>
            <a:r>
              <a:rPr lang="en-US" sz="1700">
                <a:ea typeface="Calibri"/>
                <a:cs typeface="Calibri"/>
              </a:rPr>
              <a:t>: Autonomous delivery in offices or hospitals risks disruption or damage.</a:t>
            </a:r>
          </a:p>
          <a:p>
            <a:pPr marL="0" indent="0">
              <a:buNone/>
              <a:defRPr/>
            </a:pPr>
            <a:r>
              <a:rPr lang="en-US" sz="1700" b="1">
                <a:ea typeface="Calibri"/>
                <a:cs typeface="Calibri"/>
              </a:rPr>
              <a:t>Solution</a:t>
            </a:r>
            <a:r>
              <a:rPr lang="en-US" sz="1700">
                <a:ea typeface="Calibri"/>
                <a:cs typeface="Calibri"/>
              </a:rPr>
              <a:t>: Develop WMRs to navigate hallways and rooms, delivering packages safely.</a:t>
            </a:r>
          </a:p>
          <a:p>
            <a:pPr marL="0" indent="0">
              <a:buNone/>
              <a:defRPr/>
            </a:pPr>
            <a:endParaRPr lang="en-US" sz="1850">
              <a:ea typeface="Calibri"/>
              <a:cs typeface="Calibri"/>
            </a:endParaRPr>
          </a:p>
          <a:p>
            <a:pPr marL="0" indent="0">
              <a:buNone/>
              <a:defRPr/>
            </a:pPr>
            <a:endParaRPr lang="en-US" sz="1850">
              <a:ea typeface="+mn-lt"/>
              <a:cs typeface="+mn-lt"/>
            </a:endParaRPr>
          </a:p>
          <a:p>
            <a:pPr marL="0" indent="0">
              <a:buNone/>
              <a:defRPr/>
            </a:pPr>
            <a:endParaRPr lang="en-US" sz="1850"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q"/>
              <a:defRPr/>
            </a:pPr>
            <a:endParaRPr lang="en-US" sz="1850">
              <a:ea typeface="+mn-lt"/>
              <a:cs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DCC0C5C-9414-A030-F96C-062633592CBF}"/>
              </a:ext>
            </a:extLst>
          </p:cNvPr>
          <p:cNvSpPr txBox="1">
            <a:spLocks/>
          </p:cNvSpPr>
          <p:nvPr/>
        </p:nvSpPr>
        <p:spPr>
          <a:xfrm>
            <a:off x="0" y="792466"/>
            <a:ext cx="9906000" cy="76180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en-US" sz="3600" b="1">
                <a:latin typeface="Arial" charset="0"/>
                <a:cs typeface="Arial" charset="0"/>
              </a:rPr>
              <a:t>PROBLEM STATEMENT</a:t>
            </a:r>
            <a:endParaRPr lang="en-IN" sz="3600" b="1"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FDC0DF-AC0C-8678-A475-13D0AF7F6E1D}"/>
              </a:ext>
            </a:extLst>
          </p:cNvPr>
          <p:cNvSpPr txBox="1"/>
          <p:nvPr/>
        </p:nvSpPr>
        <p:spPr>
          <a:xfrm>
            <a:off x="9401489" y="6334743"/>
            <a:ext cx="3252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4</a:t>
            </a: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FE333-2F09-34F3-4DA7-EEECBAF46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 descr="New PPT Format_page-0001.jpg">
            <a:extLst>
              <a:ext uri="{FF2B5EF4-FFF2-40B4-BE49-F238E27FC236}">
                <a16:creationId xmlns:a16="http://schemas.microsoft.com/office/drawing/2014/main" id="{D204D1BF-370F-C69D-F5C2-7909C2520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BF14328-1F47-11C7-ABA1-D780891A5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346" y="1046337"/>
            <a:ext cx="9428654" cy="5054917"/>
          </a:xfr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  <a:defRPr/>
            </a:pPr>
            <a:endParaRPr lang="en-US" sz="1000">
              <a:ea typeface="Calibri"/>
              <a:cs typeface="Calibri"/>
            </a:endParaRPr>
          </a:p>
          <a:p>
            <a:pPr>
              <a:buFont typeface="Wingdings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Autonomous Firefighting Robot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Fires in inaccessible zones pose risks for human firefighters.</a:t>
            </a:r>
            <a:endParaRPr lang="en-US" sz="17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Equip WMRs with temperature sensors and extinguishers for safe, autonomous fire response.</a:t>
            </a:r>
            <a:endParaRPr lang="en-US" sz="1700">
              <a:ea typeface="Calibri"/>
              <a:cs typeface="Calibri"/>
            </a:endParaRPr>
          </a:p>
          <a:p>
            <a:pPr marL="0" indent="0">
              <a:buNone/>
              <a:defRPr/>
            </a:pPr>
            <a:endParaRPr lang="en-US" sz="1000">
              <a:ea typeface="+mn-lt"/>
              <a:cs typeface="+mn-lt"/>
            </a:endParaRPr>
          </a:p>
          <a:p>
            <a:pPr>
              <a:buFont typeface="Wingdings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Security Patrol in Restricted Zones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Manual patrols are labor-intensive and error-prone.</a:t>
            </a: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Use WMRs to autonomously patrol and monitor secured areas while avoiding obstacles.</a:t>
            </a:r>
            <a:endParaRPr lang="en-US" sz="1700">
              <a:ea typeface="Calibri"/>
              <a:cs typeface="Calibri"/>
            </a:endParaRPr>
          </a:p>
          <a:p>
            <a:pPr marL="0" indent="0">
              <a:buNone/>
              <a:defRPr/>
            </a:pPr>
            <a:endParaRPr lang="en-US" sz="1000">
              <a:ea typeface="Calibri"/>
              <a:cs typeface="Calibri"/>
            </a:endParaRPr>
          </a:p>
          <a:p>
            <a:pPr>
              <a:buFont typeface="Wingdings" panose="020B0604020202020204" pitchFamily="34" charset="0"/>
              <a:buChar char="q"/>
              <a:defRPr/>
            </a:pPr>
            <a:r>
              <a:rPr lang="en-US" sz="1800" b="1">
                <a:ea typeface="Calibri"/>
                <a:cs typeface="Calibri"/>
              </a:rPr>
              <a:t>Search and Rescue Operations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Calibri"/>
                <a:cs typeface="Calibri"/>
              </a:rPr>
              <a:t>Problem</a:t>
            </a:r>
            <a:r>
              <a:rPr lang="en-US" sz="1700">
                <a:ea typeface="Calibri"/>
                <a:cs typeface="Calibri"/>
              </a:rPr>
              <a:t>: Navigating collapsed or hazardous environments endangers rescue teams.</a:t>
            </a:r>
          </a:p>
          <a:p>
            <a:pPr marL="0" indent="0">
              <a:buNone/>
              <a:defRPr/>
            </a:pPr>
            <a:r>
              <a:rPr lang="en-US" sz="1700" b="1">
                <a:ea typeface="Calibri"/>
                <a:cs typeface="Calibri"/>
              </a:rPr>
              <a:t>Solution</a:t>
            </a:r>
            <a:r>
              <a:rPr lang="en-US" sz="1700">
                <a:ea typeface="Calibri"/>
                <a:cs typeface="Calibri"/>
              </a:rPr>
              <a:t>: Deploy obstacle-avoiding WMRs to explore and assist in rescue missions safely.</a:t>
            </a:r>
          </a:p>
          <a:p>
            <a:pPr marL="0" indent="0">
              <a:buNone/>
              <a:defRPr/>
            </a:pPr>
            <a:endParaRPr lang="en-US" sz="1000">
              <a:ea typeface="Calibri"/>
              <a:cs typeface="Calibri"/>
            </a:endParaRPr>
          </a:p>
          <a:p>
            <a:pPr>
              <a:buFont typeface="Wingdings" panose="020B0604020202020204" pitchFamily="34" charset="0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Military Reconnaissance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Human presence in hostile zones is high-risk.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Utilize rugged WMRs for autonomous navigation and surveillance in combat zones.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  <a:defRPr/>
            </a:pPr>
            <a:endParaRPr lang="en-US" sz="1700">
              <a:ea typeface="Calibri"/>
              <a:cs typeface="Calibri"/>
            </a:endParaRPr>
          </a:p>
          <a:p>
            <a:pPr>
              <a:buFont typeface="Wingdings"/>
              <a:buChar char="q"/>
              <a:defRPr/>
            </a:pPr>
            <a:endParaRPr lang="en-US" sz="1900">
              <a:ea typeface="Calibri"/>
              <a:cs typeface="Calibri"/>
            </a:endParaRPr>
          </a:p>
          <a:p>
            <a:pPr>
              <a:buFont typeface="Wingdings"/>
              <a:buChar char="q"/>
              <a:defRPr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F18861-5AAE-415E-5932-9DF9BDDE61E2}"/>
              </a:ext>
            </a:extLst>
          </p:cNvPr>
          <p:cNvSpPr txBox="1"/>
          <p:nvPr/>
        </p:nvSpPr>
        <p:spPr>
          <a:xfrm>
            <a:off x="9401489" y="6334743"/>
            <a:ext cx="3252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5</a:t>
            </a: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4515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AA760E-AE25-3617-2CAE-56E2CA57B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 descr="New PPT Format_page-0001.jpg">
            <a:extLst>
              <a:ext uri="{FF2B5EF4-FFF2-40B4-BE49-F238E27FC236}">
                <a16:creationId xmlns:a16="http://schemas.microsoft.com/office/drawing/2014/main" id="{E2DC61DD-054E-CFD1-6B48-471B7CAA6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46EC1FE-A37E-5790-6DDF-4EAAEAD4B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862" y="1297043"/>
            <a:ext cx="9534138" cy="4534544"/>
          </a:xfr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>
              <a:buFont typeface="Wingdings" panose="020B0604020202020204" pitchFamily="34" charset="0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Assistive Robotics for Elderly/Disabled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Mobility support in obstacle-prone homes is challenging.</a:t>
            </a: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Create WMRs that assist with navigation and daily activities in indoor environments.</a:t>
            </a:r>
          </a:p>
          <a:p>
            <a:pPr marL="0" indent="0">
              <a:buNone/>
              <a:defRPr/>
            </a:pPr>
            <a:endParaRPr lang="en-US" sz="900"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Autonomous Robotic Cleaning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Standard robotic vacuums fail in complex layouts.</a:t>
            </a:r>
            <a:endParaRPr lang="en-US" sz="17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Use WMRs with advanced obstacle avoidance for thorough, autonomous cleaning.</a:t>
            </a:r>
            <a:endParaRPr lang="en-US" sz="1700">
              <a:ea typeface="Calibri"/>
              <a:cs typeface="Calibri"/>
            </a:endParaRPr>
          </a:p>
          <a:p>
            <a:pPr marL="0" indent="0">
              <a:buNone/>
              <a:defRPr/>
            </a:pPr>
            <a:endParaRPr lang="en-US" sz="900"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Smart Parking Management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Inefficient vehicle movement leads to congestion in parking lots.</a:t>
            </a:r>
            <a:endParaRPr lang="en-US" sz="17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Develop WMRs that guide vehicles to free spaces and improve parking flow.</a:t>
            </a:r>
            <a:endParaRPr lang="en-US" sz="1700">
              <a:ea typeface="Calibri"/>
              <a:cs typeface="Calibri"/>
            </a:endParaRPr>
          </a:p>
          <a:p>
            <a:pPr marL="0" indent="0">
              <a:buNone/>
              <a:defRPr/>
            </a:pPr>
            <a:endParaRPr lang="en-US" sz="900"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q"/>
              <a:defRPr/>
            </a:pPr>
            <a:r>
              <a:rPr lang="en-US" sz="1800" b="1">
                <a:ea typeface="+mn-lt"/>
                <a:cs typeface="+mn-lt"/>
              </a:rPr>
              <a:t>Automated Shopping Cart System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Problem</a:t>
            </a:r>
            <a:r>
              <a:rPr lang="en-US" sz="1700">
                <a:ea typeface="+mn-lt"/>
                <a:cs typeface="+mn-lt"/>
              </a:rPr>
              <a:t>: Traditional carts are hard to manage in crowded stores.</a:t>
            </a:r>
            <a:endParaRPr lang="en-US" sz="1700"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sz="1700" b="1">
                <a:ea typeface="+mn-lt"/>
                <a:cs typeface="+mn-lt"/>
              </a:rPr>
              <a:t>Solution</a:t>
            </a:r>
            <a:r>
              <a:rPr lang="en-US" sz="1700">
                <a:ea typeface="+mn-lt"/>
                <a:cs typeface="+mn-lt"/>
              </a:rPr>
              <a:t>: Introduce WMR-based carts that autonomously follow customers and return to base.</a:t>
            </a:r>
          </a:p>
          <a:p>
            <a:pPr>
              <a:buFont typeface="Wingdings" panose="020B0604020202020204" pitchFamily="34" charset="0"/>
              <a:buChar char="q"/>
              <a:defRPr/>
            </a:pPr>
            <a:endParaRPr lang="en-US" sz="1700" b="1"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990393-6AD5-D55D-CF2F-358F0045D07E}"/>
              </a:ext>
            </a:extLst>
          </p:cNvPr>
          <p:cNvSpPr txBox="1"/>
          <p:nvPr/>
        </p:nvSpPr>
        <p:spPr>
          <a:xfrm>
            <a:off x="9401489" y="6334743"/>
            <a:ext cx="3252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6</a:t>
            </a: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4636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3" descr="New PPT Format_page-0001.jpg">
            <a:extLst>
              <a:ext uri="{FF2B5EF4-FFF2-40B4-BE49-F238E27FC236}">
                <a16:creationId xmlns:a16="http://schemas.microsoft.com/office/drawing/2014/main" id="{EDC76CD1-2C02-24BC-87C5-2A6CA3EF6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F300A3-6F66-4C98-04BF-1D3C2DBCC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313" y="1521433"/>
            <a:ext cx="4572135" cy="4500000"/>
          </a:xfrm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  <a:defRPr/>
            </a:pPr>
            <a:r>
              <a:rPr lang="en-US" sz="1500" b="1" dirty="0">
                <a:ea typeface="+mn-lt"/>
                <a:cs typeface="+mn-lt"/>
              </a:rPr>
              <a:t>Step 1: Initialization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Robot starts moving </a:t>
            </a:r>
            <a:r>
              <a:rPr lang="en-US" sz="1400" b="1" dirty="0">
                <a:ea typeface="+mn-lt"/>
                <a:cs typeface="+mn-lt"/>
              </a:rPr>
              <a:t>forward.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Both DC motors engaged.</a:t>
            </a:r>
            <a:endParaRPr lang="en-US" sz="1400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Servo motors at 0°: Sensor-1 → Front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                                   Sensor-2 → Back</a:t>
            </a:r>
          </a:p>
          <a:p>
            <a:pPr marL="0" indent="0">
              <a:buNone/>
              <a:defRPr/>
            </a:pPr>
            <a:endParaRPr lang="en-US" sz="800" dirty="0"/>
          </a:p>
          <a:p>
            <a:pPr marL="0" indent="0">
              <a:buNone/>
              <a:defRPr/>
            </a:pPr>
            <a:r>
              <a:rPr lang="en-US" sz="1500" b="1" dirty="0">
                <a:ea typeface="+mn-lt"/>
                <a:cs typeface="+mn-lt"/>
              </a:rPr>
              <a:t>Step 2: Obstacle Detection </a:t>
            </a:r>
            <a:endParaRPr lang="en-US" sz="1500" b="1" dirty="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Sensor(1) scans ahead continuously.</a:t>
            </a:r>
          </a:p>
          <a:p>
            <a:pPr marL="0" indent="0">
              <a:buNone/>
              <a:defRPr/>
            </a:pPr>
            <a:r>
              <a:rPr lang="en-US" sz="1400" b="1" dirty="0">
                <a:ea typeface="+mn-lt"/>
                <a:cs typeface="+mn-lt"/>
              </a:rPr>
              <a:t>         If obstacle &lt; 30 cm:</a:t>
            </a:r>
          </a:p>
          <a:p>
            <a:pPr marL="0" indent="0">
              <a:buNone/>
              <a:defRPr/>
            </a:pPr>
            <a:r>
              <a:rPr lang="en-US" sz="1400" b="1" dirty="0">
                <a:ea typeface="+mn-lt"/>
                <a:cs typeface="+mn-lt"/>
              </a:rPr>
              <a:t>         →</a:t>
            </a:r>
            <a:r>
              <a:rPr lang="en-US" sz="1400" dirty="0">
                <a:ea typeface="+mn-lt"/>
                <a:cs typeface="+mn-lt"/>
              </a:rPr>
              <a:t> Robot halts </a:t>
            </a:r>
          </a:p>
          <a:p>
            <a:pPr marL="0" indent="0">
              <a:buNone/>
              <a:defRPr/>
            </a:pPr>
            <a:r>
              <a:rPr lang="en-US" sz="1400" b="1" dirty="0">
                <a:ea typeface="+mn-lt"/>
                <a:cs typeface="+mn-lt"/>
              </a:rPr>
              <a:t>         →</a:t>
            </a:r>
            <a:r>
              <a:rPr lang="en-US" sz="1400" dirty="0">
                <a:ea typeface="+mn-lt"/>
                <a:cs typeface="+mn-lt"/>
              </a:rPr>
              <a:t> Servo rotates to 90° (Sensors face sides)</a:t>
            </a:r>
            <a:endParaRPr lang="en-US" sz="1400" dirty="0">
              <a:latin typeface="+mj-lt"/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Side Evaluation:</a:t>
            </a:r>
          </a:p>
          <a:p>
            <a:pPr>
              <a:buFont typeface="Wingdings" panose="020B0604020202020204" pitchFamily="34" charset="0"/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</a:t>
            </a:r>
            <a:r>
              <a:rPr lang="en-US" sz="1400" b="1" dirty="0">
                <a:ea typeface="+mn-lt"/>
                <a:cs typeface="+mn-lt"/>
              </a:rPr>
              <a:t>→</a:t>
            </a:r>
            <a:r>
              <a:rPr lang="en-US" sz="1400" dirty="0">
                <a:ea typeface="+mn-lt"/>
                <a:cs typeface="+mn-lt"/>
              </a:rPr>
              <a:t> Obstacle Right + Left Clear → </a:t>
            </a:r>
            <a:r>
              <a:rPr lang="en-US" sz="1400" b="1" dirty="0">
                <a:ea typeface="+mn-lt"/>
                <a:cs typeface="+mn-lt"/>
              </a:rPr>
              <a:t>Turn Left                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</a:t>
            </a:r>
            <a:r>
              <a:rPr lang="en-US" sz="1400" b="1" dirty="0">
                <a:ea typeface="+mn-lt"/>
                <a:cs typeface="+mn-lt"/>
              </a:rPr>
              <a:t>→</a:t>
            </a:r>
            <a:r>
              <a:rPr lang="en-US" sz="1400" dirty="0">
                <a:ea typeface="+mn-lt"/>
                <a:cs typeface="+mn-lt"/>
              </a:rPr>
              <a:t> Obstacle Left + Right Clear → </a:t>
            </a:r>
            <a:r>
              <a:rPr lang="en-US" sz="1400" b="1" dirty="0">
                <a:ea typeface="+mn-lt"/>
                <a:cs typeface="+mn-lt"/>
              </a:rPr>
              <a:t>Turn Right Both</a:t>
            </a:r>
          </a:p>
          <a:p>
            <a:pPr marL="0" indent="0">
              <a:buNone/>
              <a:defRPr/>
            </a:pPr>
            <a:r>
              <a:rPr lang="en-US" sz="1400" b="1" dirty="0">
                <a:ea typeface="+mn-lt"/>
                <a:cs typeface="+mn-lt"/>
              </a:rPr>
              <a:t>         →</a:t>
            </a:r>
            <a:r>
              <a:rPr lang="en-US" sz="1400" dirty="0">
                <a:ea typeface="+mn-lt"/>
                <a:cs typeface="+mn-lt"/>
              </a:rPr>
              <a:t> Left Clear + Right Clear → </a:t>
            </a:r>
            <a:r>
              <a:rPr lang="en-US" sz="1400" b="1" dirty="0">
                <a:ea typeface="+mn-lt"/>
                <a:cs typeface="+mn-lt"/>
              </a:rPr>
              <a:t>Choose Priority Side</a:t>
            </a:r>
          </a:p>
          <a:p>
            <a:pPr marL="0" indent="0">
              <a:buNone/>
              <a:defRPr/>
            </a:pPr>
            <a:r>
              <a:rPr lang="en-US" sz="1400" b="1" dirty="0">
                <a:ea typeface="+mn-lt"/>
                <a:cs typeface="+mn-lt"/>
              </a:rPr>
              <a:t>         →</a:t>
            </a:r>
            <a:r>
              <a:rPr lang="en-US" sz="1400" dirty="0">
                <a:ea typeface="+mn-lt"/>
                <a:cs typeface="+mn-lt"/>
              </a:rPr>
              <a:t> Sides Blocked →  </a:t>
            </a:r>
            <a:r>
              <a:rPr lang="en-US" sz="1400" b="1" dirty="0">
                <a:ea typeface="+mn-lt"/>
                <a:cs typeface="+mn-lt"/>
              </a:rPr>
              <a:t>Back to Backward Motion(Step 3)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</a:t>
            </a:r>
            <a:r>
              <a:rPr lang="en-US" sz="1400" b="1" dirty="0">
                <a:ea typeface="+mn-lt"/>
                <a:cs typeface="+mn-lt"/>
              </a:rPr>
              <a:t>Resume forward after turning</a:t>
            </a:r>
            <a:endParaRPr lang="en-US" sz="1400" dirty="0">
              <a:ea typeface="+mn-lt"/>
              <a:cs typeface="+mn-lt"/>
            </a:endParaRP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</a:t>
            </a:r>
          </a:p>
        </p:txBody>
      </p:sp>
      <p:sp>
        <p:nvSpPr>
          <p:cNvPr id="7172" name="Title 1">
            <a:extLst>
              <a:ext uri="{FF2B5EF4-FFF2-40B4-BE49-F238E27FC236}">
                <a16:creationId xmlns:a16="http://schemas.microsoft.com/office/drawing/2014/main" id="{B4BF0B78-4D61-A43A-B25E-9B4080E524D1}"/>
              </a:ext>
            </a:extLst>
          </p:cNvPr>
          <p:cNvSpPr txBox="1">
            <a:spLocks/>
          </p:cNvSpPr>
          <p:nvPr/>
        </p:nvSpPr>
        <p:spPr bwMode="auto">
          <a:xfrm>
            <a:off x="0" y="836567"/>
            <a:ext cx="9906000" cy="735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sz="2900" b="1">
                <a:latin typeface="Arial"/>
                <a:cs typeface="Arial"/>
              </a:rPr>
              <a:t>PROPOSED TECHNIQUES</a:t>
            </a:r>
            <a:endParaRPr lang="en-US" sz="2900">
              <a:latin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65A620-3D39-E84C-73E5-191A8681EA27}"/>
              </a:ext>
            </a:extLst>
          </p:cNvPr>
          <p:cNvSpPr txBox="1"/>
          <p:nvPr/>
        </p:nvSpPr>
        <p:spPr>
          <a:xfrm>
            <a:off x="9401489" y="6334743"/>
            <a:ext cx="3252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7</a:t>
            </a: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AF27F4-C1AE-989D-3CF1-8CC4A04D4D45}"/>
              </a:ext>
            </a:extLst>
          </p:cNvPr>
          <p:cNvSpPr txBox="1">
            <a:spLocks/>
          </p:cNvSpPr>
          <p:nvPr/>
        </p:nvSpPr>
        <p:spPr bwMode="auto">
          <a:xfrm>
            <a:off x="5046761" y="1521433"/>
            <a:ext cx="4680000" cy="45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1500" b="1" dirty="0">
                <a:ea typeface="+mn-lt"/>
                <a:cs typeface="+mn-lt"/>
              </a:rPr>
              <a:t>Step 3: Obstacle Detection (Backward)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Robot moves backward 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Sensor-2 active, scans rear 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</a:t>
            </a:r>
            <a:r>
              <a:rPr lang="en-US" sz="1400" b="1" dirty="0">
                <a:ea typeface="+mn-lt"/>
                <a:cs typeface="+mn-lt"/>
              </a:rPr>
              <a:t>If Obstacle &lt; 30 cm:  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</a:t>
            </a:r>
            <a:r>
              <a:rPr lang="en-US" sz="1400" b="1" dirty="0">
                <a:ea typeface="+mn-lt"/>
                <a:cs typeface="+mn-lt"/>
              </a:rPr>
              <a:t>→</a:t>
            </a:r>
            <a:r>
              <a:rPr lang="en-US" sz="1400" dirty="0">
                <a:ea typeface="+mn-lt"/>
                <a:cs typeface="+mn-lt"/>
              </a:rPr>
              <a:t> Robot halts </a:t>
            </a:r>
          </a:p>
          <a:p>
            <a:pPr marL="0" indent="0">
              <a:buNone/>
              <a:defRPr/>
            </a:pPr>
            <a:r>
              <a:rPr lang="en-US" sz="1400" b="1" dirty="0">
                <a:ea typeface="+mn-lt"/>
                <a:cs typeface="+mn-lt"/>
              </a:rPr>
              <a:t>         →</a:t>
            </a:r>
            <a:r>
              <a:rPr lang="en-US" sz="1400" dirty="0">
                <a:ea typeface="+mn-lt"/>
                <a:cs typeface="+mn-lt"/>
              </a:rPr>
              <a:t> Servo rotates to 90° (Sensor-1: Right, Sensor-2: Left)      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Side Evaluation:</a:t>
            </a:r>
          </a:p>
          <a:p>
            <a:pPr marL="0" indent="0">
              <a:buNone/>
              <a:defRPr/>
            </a:pPr>
            <a:r>
              <a:rPr lang="en-US" sz="1400" b="1" dirty="0">
                <a:ea typeface="+mn-lt"/>
                <a:cs typeface="+mn-lt"/>
              </a:rPr>
              <a:t>         →</a:t>
            </a:r>
            <a:r>
              <a:rPr lang="en-US" sz="1400" dirty="0">
                <a:ea typeface="+mn-lt"/>
                <a:cs typeface="+mn-lt"/>
              </a:rPr>
              <a:t> Obstacle Right + Left Clear → </a:t>
            </a:r>
            <a:r>
              <a:rPr lang="en-US" sz="1400" b="1" dirty="0">
                <a:ea typeface="+mn-lt"/>
                <a:cs typeface="+mn-lt"/>
              </a:rPr>
              <a:t>Turn Left </a:t>
            </a:r>
          </a:p>
          <a:p>
            <a:pPr marL="0" indent="0">
              <a:buNone/>
              <a:defRPr/>
            </a:pPr>
            <a:r>
              <a:rPr lang="en-US" sz="1400" b="1" dirty="0">
                <a:ea typeface="+mn-lt"/>
                <a:cs typeface="+mn-lt"/>
              </a:rPr>
              <a:t>         →</a:t>
            </a:r>
            <a:r>
              <a:rPr lang="en-US" sz="1400" dirty="0">
                <a:ea typeface="+mn-lt"/>
                <a:cs typeface="+mn-lt"/>
              </a:rPr>
              <a:t> Obstacle Left + Right Clear → </a:t>
            </a:r>
            <a:r>
              <a:rPr lang="en-US" sz="1400" b="1" dirty="0">
                <a:ea typeface="+mn-lt"/>
                <a:cs typeface="+mn-lt"/>
              </a:rPr>
              <a:t>Turn Right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         </a:t>
            </a:r>
            <a:r>
              <a:rPr lang="en-US" sz="1400" b="1" dirty="0">
                <a:ea typeface="+mn-lt"/>
                <a:cs typeface="+mn-lt"/>
              </a:rPr>
              <a:t>→</a:t>
            </a:r>
            <a:r>
              <a:rPr lang="en-US" sz="1400" dirty="0">
                <a:ea typeface="+mn-lt"/>
                <a:cs typeface="+mn-lt"/>
              </a:rPr>
              <a:t> Left Clear + Right Clear → </a:t>
            </a:r>
            <a:r>
              <a:rPr lang="en-US" sz="1400" b="1" dirty="0">
                <a:ea typeface="+mn-lt"/>
                <a:cs typeface="+mn-lt"/>
              </a:rPr>
              <a:t>Choose Priority Side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</a:t>
            </a:r>
            <a:r>
              <a:rPr lang="en-US" sz="1400" b="1" dirty="0">
                <a:ea typeface="+mn-lt"/>
                <a:cs typeface="+mn-lt"/>
              </a:rPr>
              <a:t>→</a:t>
            </a:r>
            <a:r>
              <a:rPr lang="en-US" sz="1400" dirty="0">
                <a:ea typeface="+mn-lt"/>
                <a:cs typeface="+mn-lt"/>
              </a:rPr>
              <a:t> Both Sides Blocked → </a:t>
            </a:r>
            <a:r>
              <a:rPr lang="en-US" sz="1400" b="1" dirty="0">
                <a:ea typeface="+mn-lt"/>
                <a:cs typeface="+mn-lt"/>
              </a:rPr>
              <a:t>Step 4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</a:t>
            </a:r>
            <a:r>
              <a:rPr lang="en-US" sz="1400" b="1" dirty="0">
                <a:ea typeface="+mn-lt"/>
                <a:cs typeface="+mn-lt"/>
              </a:rPr>
              <a:t>Similar to the forward motion.</a:t>
            </a:r>
          </a:p>
          <a:p>
            <a:pPr marL="0" indent="0">
              <a:buNone/>
              <a:defRPr/>
            </a:pPr>
            <a:endParaRPr lang="en-US" sz="800" dirty="0">
              <a:ea typeface="+mn-lt"/>
              <a:cs typeface="+mn-lt"/>
            </a:endParaRPr>
          </a:p>
          <a:p>
            <a:pPr marL="0" indent="0">
              <a:buNone/>
              <a:defRPr/>
            </a:pPr>
            <a:r>
              <a:rPr lang="en-US" sz="1400" b="1" dirty="0">
                <a:ea typeface="+mn-lt"/>
                <a:cs typeface="+mn-lt"/>
              </a:rPr>
              <a:t>Step 4: No Path Available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All sides blocked → </a:t>
            </a:r>
            <a:r>
              <a:rPr lang="en-US" sz="1400" b="1" dirty="0">
                <a:ea typeface="+mn-lt"/>
                <a:cs typeface="+mn-lt"/>
              </a:rPr>
              <a:t>Robot stops </a:t>
            </a:r>
            <a:r>
              <a:rPr lang="en-US" sz="1400" dirty="0">
                <a:ea typeface="+mn-lt"/>
                <a:cs typeface="+mn-lt"/>
              </a:rPr>
              <a:t>completely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(we can also call the forward function in order to keep the robot going. We used stop function since we want to demonstrate stop function also)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sz="1400" dirty="0">
                <a:ea typeface="+mn-lt"/>
                <a:cs typeface="+mn-lt"/>
              </a:rPr>
              <a:t>Wait till path is clear.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 </a:t>
            </a:r>
          </a:p>
          <a:p>
            <a:pPr marL="0" indent="0">
              <a:buNone/>
              <a:defRPr/>
            </a:pPr>
            <a:r>
              <a:rPr lang="en-US" sz="1400" dirty="0">
                <a:ea typeface="+mn-lt"/>
                <a:cs typeface="+mn-lt"/>
              </a:rPr>
              <a:t>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1400" dirty="0">
              <a:ea typeface="Calibri"/>
              <a:cs typeface="Calibri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8CE28F-B6C9-3B0D-3175-40EB06778F23}"/>
              </a:ext>
            </a:extLst>
          </p:cNvPr>
          <p:cNvCxnSpPr/>
          <p:nvPr/>
        </p:nvCxnSpPr>
        <p:spPr>
          <a:xfrm>
            <a:off x="4816501" y="1655379"/>
            <a:ext cx="0" cy="441639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EC6209-0C90-BC43-D1D0-B1F6000BB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3" descr="New PPT Format_page-0001.jpg">
            <a:extLst>
              <a:ext uri="{FF2B5EF4-FFF2-40B4-BE49-F238E27FC236}">
                <a16:creationId xmlns:a16="http://schemas.microsoft.com/office/drawing/2014/main" id="{BA6CFCBE-A9DC-B18E-FF7E-0350FB25A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3B15892-8E48-5356-0A76-04F1D114470F}"/>
              </a:ext>
            </a:extLst>
          </p:cNvPr>
          <p:cNvGrpSpPr/>
          <p:nvPr/>
        </p:nvGrpSpPr>
        <p:grpSpPr>
          <a:xfrm>
            <a:off x="205372" y="959640"/>
            <a:ext cx="9485667" cy="4650972"/>
            <a:chOff x="387572" y="480060"/>
            <a:chExt cx="9130855" cy="589788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BEA9DBD3-5473-4903-5EF4-0ABCE8F75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24" t="-253" r="1827" b="154"/>
            <a:stretch/>
          </p:blipFill>
          <p:spPr>
            <a:xfrm>
              <a:off x="533698" y="681037"/>
              <a:ext cx="4297155" cy="531658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7C592BD-894B-C93C-BE6D-4CA494F38F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ChangeAspect="1" noMove="1" noResize="1" noEditPoints="1" noAdjustHandles="1" noChangeArrowheads="1" noChangeShapeType="1" noTextEdi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7572" y="480060"/>
              <a:ext cx="9130855" cy="5897880"/>
            </a:xfrm>
            <a:prstGeom prst="rect">
              <a:avLst/>
            </a:prstGeom>
            <a:noFill/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9F748D0-59B2-FD15-F833-0947705E5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1" t="-106" r="2603" b="-17"/>
            <a:stretch/>
          </p:blipFill>
          <p:spPr>
            <a:xfrm>
              <a:off x="5107908" y="683064"/>
              <a:ext cx="4297609" cy="530580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24C9E03-6F94-B12A-2D36-B4CAF320CD3D}"/>
              </a:ext>
            </a:extLst>
          </p:cNvPr>
          <p:cNvSpPr txBox="1"/>
          <p:nvPr/>
        </p:nvSpPr>
        <p:spPr>
          <a:xfrm>
            <a:off x="359016" y="5406623"/>
            <a:ext cx="445564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>
                <a:latin typeface="Calibri"/>
                <a:ea typeface="Calibri"/>
                <a:cs typeface="Arial"/>
              </a:rPr>
              <a:t>Circuit diagram</a:t>
            </a:r>
            <a:endParaRPr lang="en-US" sz="2000" b="1">
              <a:latin typeface="Calibri"/>
              <a:ea typeface="Calibr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B80C87A-62C4-5A70-9947-69EC05ECB25B}"/>
              </a:ext>
            </a:extLst>
          </p:cNvPr>
          <p:cNvSpPr txBox="1"/>
          <p:nvPr/>
        </p:nvSpPr>
        <p:spPr>
          <a:xfrm>
            <a:off x="5105950" y="5406623"/>
            <a:ext cx="445564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>
                <a:latin typeface="Calibri"/>
                <a:ea typeface="Calibri"/>
                <a:cs typeface="Arial"/>
              </a:rPr>
              <a:t>Block diagram</a:t>
            </a:r>
            <a:endParaRPr lang="en-US" sz="2000" b="1">
              <a:latin typeface="Calibri"/>
              <a:ea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0C1093-FB2D-B408-66B6-C698AACC3182}"/>
              </a:ext>
            </a:extLst>
          </p:cNvPr>
          <p:cNvSpPr txBox="1"/>
          <p:nvPr/>
        </p:nvSpPr>
        <p:spPr>
          <a:xfrm>
            <a:off x="9401489" y="6334743"/>
            <a:ext cx="3252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>
                    <a:lumMod val="49000"/>
                  </a:schemeClr>
                </a:solidFill>
                <a:latin typeface="Arial"/>
                <a:cs typeface="Arial"/>
              </a:rPr>
              <a:t>8</a:t>
            </a:r>
          </a:p>
          <a:p>
            <a:pPr algn="l"/>
            <a:endParaRPr lang="en-US">
              <a:solidFill>
                <a:schemeClr val="bg1">
                  <a:lumMod val="49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2613252"/>
      </p:ext>
    </p:extLst>
  </p:cSld>
  <p:clrMapOvr>
    <a:masterClrMapping/>
  </p:clrMapOvr>
</p:sld>
</file>

<file path=ppt/theme/theme1.xml><?xml version="1.0" encoding="utf-8"?>
<a:theme xmlns:a="http://schemas.openxmlformats.org/drawingml/2006/main" name="New PPT Forma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 PPT Format</Template>
  <TotalTime>2</TotalTime>
  <Words>1211</Words>
  <Application>Microsoft Office PowerPoint</Application>
  <PresentationFormat>A4 Paper (210x297 mm)</PresentationFormat>
  <Paragraphs>160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Bookman Old Style</vt:lpstr>
      <vt:lpstr>Calibri</vt:lpstr>
      <vt:lpstr>TW Cen MT</vt:lpstr>
      <vt:lpstr>Wingdings</vt:lpstr>
      <vt:lpstr>New PPT Format</vt:lpstr>
      <vt:lpstr>PowerPoint Presentation</vt:lpstr>
      <vt:lpstr>CONTENTS                                      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SILICON</dc:creator>
  <cp:lastModifiedBy>Bibhu Asish Panda</cp:lastModifiedBy>
  <cp:revision>8</cp:revision>
  <dcterms:created xsi:type="dcterms:W3CDTF">2024-03-23T06:10:53Z</dcterms:created>
  <dcterms:modified xsi:type="dcterms:W3CDTF">2025-05-15T03:40:07Z</dcterms:modified>
</cp:coreProperties>
</file>

<file path=docProps/thumbnail.jpeg>
</file>